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9" r:id="rId4"/>
    <p:sldMasterId id="2147483746" r:id="rId5"/>
    <p:sldMasterId id="2147483733" r:id="rId6"/>
  </p:sldMasterIdLst>
  <p:notesMasterIdLst>
    <p:notesMasterId r:id="rId30"/>
  </p:notesMasterIdLst>
  <p:sldIdLst>
    <p:sldId id="379" r:id="rId7"/>
    <p:sldId id="257" r:id="rId8"/>
    <p:sldId id="607" r:id="rId9"/>
    <p:sldId id="601" r:id="rId10"/>
    <p:sldId id="628" r:id="rId11"/>
    <p:sldId id="634" r:id="rId12"/>
    <p:sldId id="646" r:id="rId13"/>
    <p:sldId id="283" r:id="rId14"/>
    <p:sldId id="597" r:id="rId15"/>
    <p:sldId id="296" r:id="rId16"/>
    <p:sldId id="651" r:id="rId17"/>
    <p:sldId id="652" r:id="rId18"/>
    <p:sldId id="653" r:id="rId19"/>
    <p:sldId id="635" r:id="rId20"/>
    <p:sldId id="650" r:id="rId21"/>
    <p:sldId id="647" r:id="rId22"/>
    <p:sldId id="282" r:id="rId23"/>
    <p:sldId id="604" r:id="rId24"/>
    <p:sldId id="654" r:id="rId25"/>
    <p:sldId id="643" r:id="rId26"/>
    <p:sldId id="639" r:id="rId27"/>
    <p:sldId id="343" r:id="rId28"/>
    <p:sldId id="312" r:id="rId2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972" userDrawn="1">
          <p15:clr>
            <a:srgbClr val="A4A3A4"/>
          </p15:clr>
        </p15:guide>
        <p15:guide id="4" pos="3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CFF"/>
    <a:srgbClr val="D3002D"/>
    <a:srgbClr val="1D8BC4"/>
    <a:srgbClr val="595959"/>
    <a:srgbClr val="16DFDA"/>
    <a:srgbClr val="30F358"/>
    <a:srgbClr val="30F35F"/>
    <a:srgbClr val="1240C7"/>
    <a:srgbClr val="1157C7"/>
    <a:srgbClr val="2BC9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620" autoAdjust="0"/>
    <p:restoredTop sz="74704"/>
  </p:normalViewPr>
  <p:slideViewPr>
    <p:cSldViewPr snapToGrid="0" snapToObjects="1">
      <p:cViewPr varScale="1">
        <p:scale>
          <a:sx n="218" d="100"/>
          <a:sy n="218" d="100"/>
        </p:scale>
        <p:origin x="2208" y="184"/>
      </p:cViewPr>
      <p:guideLst>
        <p:guide orient="horz" pos="1620"/>
        <p:guide pos="2880"/>
        <p:guide orient="horz" pos="972"/>
        <p:guide pos="336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46" d="100"/>
          <a:sy n="146" d="100"/>
        </p:scale>
        <p:origin x="3736" y="1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marianne\Documents\USPTO\patent%20throughput%20d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80874899985185E-2"/>
          <c:y val="3.2616236515378032E-2"/>
          <c:w val="0.93612522349469851"/>
          <c:h val="0.90510675555331344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B544-E840-8B07-E249503B5DC9}"/>
              </c:ext>
            </c:extLst>
          </c:dPt>
          <c:dPt>
            <c:idx val="1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544-E840-8B07-E249503B5DC9}"/>
              </c:ext>
            </c:extLst>
          </c:dPt>
          <c:dPt>
            <c:idx val="2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B544-E840-8B07-E249503B5DC9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544-E840-8B07-E249503B5DC9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B544-E840-8B07-E249503B5DC9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D62-6744-9270-A71E98C1A2AC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DD62-6744-9270-A71E98C1A2AC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D62-6744-9270-A71E98C1A2AC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DD62-6744-9270-A71E98C1A2AC}"/>
              </c:ext>
            </c:extLst>
          </c:dPt>
          <c:cat>
            <c:strRef>
              <c:f>Sheet1!$C$31:$C$40</c:f>
              <c:strCache>
                <c:ptCount val="10"/>
                <c:pt idx="0">
                  <c:v>10M</c:v>
                </c:pt>
                <c:pt idx="1">
                  <c:v>9M</c:v>
                </c:pt>
                <c:pt idx="2">
                  <c:v>8M</c:v>
                </c:pt>
                <c:pt idx="3">
                  <c:v>7M</c:v>
                </c:pt>
                <c:pt idx="4">
                  <c:v>6M</c:v>
                </c:pt>
                <c:pt idx="5">
                  <c:v>5M</c:v>
                </c:pt>
                <c:pt idx="6">
                  <c:v>4M</c:v>
                </c:pt>
                <c:pt idx="7">
                  <c:v>3M</c:v>
                </c:pt>
                <c:pt idx="8">
                  <c:v>2M</c:v>
                </c:pt>
                <c:pt idx="9">
                  <c:v>1M</c:v>
                </c:pt>
              </c:strCache>
            </c:strRef>
          </c:cat>
          <c:val>
            <c:numRef>
              <c:f>Sheet1!$D$31:$D$40</c:f>
              <c:numCache>
                <c:formatCode>General</c:formatCode>
                <c:ptCount val="10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7</c:v>
                </c:pt>
                <c:pt idx="4">
                  <c:v>8</c:v>
                </c:pt>
                <c:pt idx="5">
                  <c:v>15</c:v>
                </c:pt>
                <c:pt idx="6">
                  <c:v>15</c:v>
                </c:pt>
                <c:pt idx="7">
                  <c:v>26</c:v>
                </c:pt>
                <c:pt idx="8">
                  <c:v>24</c:v>
                </c:pt>
                <c:pt idx="9">
                  <c:v>121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3A-3C40-88F3-1DE1449009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"/>
        <c:axId val="774765119"/>
        <c:axId val="774101423"/>
      </c:barChart>
      <c:catAx>
        <c:axId val="77476511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4101423"/>
        <c:crosses val="autoZero"/>
        <c:auto val="1"/>
        <c:lblAlgn val="ctr"/>
        <c:lblOffset val="100"/>
        <c:noMultiLvlLbl val="0"/>
      </c:catAx>
      <c:valAx>
        <c:axId val="77410142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47651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0BF5F8-0ABE-F041-B053-C6E9A0DA689D}" type="datetimeFigureOut">
              <a:rPr lang="en-US" smtClean="0"/>
              <a:t>4/17/19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320791-EC40-7341-8BCC-58405AAD9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596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480C-013A-CB46-984D-FF20B5AAC0C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0673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480C-013A-CB46-984D-FF20B5AAC0C3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7555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480C-013A-CB46-984D-FF20B5AAC0C3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652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480C-013A-CB46-984D-FF20B5AAC0C3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0181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480C-013A-CB46-984D-FF20B5AAC0C3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1406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480C-013A-CB46-984D-FF20B5AAC0C3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0659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480C-013A-CB46-984D-FF20B5AAC0C3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8537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20791-EC40-7341-8BCC-58405AAD91A1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2167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20791-EC40-7341-8BCC-58405AAD91A1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552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20791-EC40-7341-8BCC-58405AAD91A1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4102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480C-013A-CB46-984D-FF20B5AAC0C3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488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480C-013A-CB46-984D-FF20B5AAC0C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715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480C-013A-CB46-984D-FF20B5AAC0C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189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480C-013A-CB46-984D-FF20B5AAC0C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257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480C-013A-CB46-984D-FF20B5AAC0C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665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Cover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20791-EC40-7341-8BCC-58405AAD91A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626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480C-013A-CB46-984D-FF20B5AAC0C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0852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480C-013A-CB46-984D-FF20B5AAC0C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4366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800219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title w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10779" y="416572"/>
            <a:ext cx="8197998" cy="643302"/>
          </a:xfrm>
          <a:prstGeom prst="rect">
            <a:avLst/>
          </a:prstGeom>
        </p:spPr>
        <p:txBody>
          <a:bodyPr lIns="0">
            <a:noAutofit/>
          </a:bodyPr>
          <a:lstStyle>
            <a:lvl1pPr algn="l">
              <a:lnSpc>
                <a:spcPct val="90000"/>
              </a:lnSpc>
              <a:defRPr sz="4000" b="1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add slide title</a:t>
            </a:r>
            <a:br>
              <a:rPr lang="en-US" dirty="0"/>
            </a:b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2"/>
          </p:nvPr>
        </p:nvSpPr>
        <p:spPr>
          <a:xfrm>
            <a:off x="510779" y="1149929"/>
            <a:ext cx="8197998" cy="3027218"/>
          </a:xfrm>
          <a:prstGeom prst="rect">
            <a:avLst/>
          </a:prstGeom>
        </p:spPr>
        <p:txBody>
          <a:bodyPr lIns="0"/>
          <a:lstStyle>
            <a:lvl1pPr marL="0" indent="0" algn="l">
              <a:spcBef>
                <a:spcPts val="600"/>
              </a:spcBef>
              <a:spcAft>
                <a:spcPts val="0"/>
              </a:spcAft>
              <a:buClr>
                <a:srgbClr val="D3002D"/>
              </a:buClr>
              <a:buFontTx/>
              <a:buNone/>
              <a:defRPr sz="2000" b="0" i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defRPr>
            </a:lvl1pPr>
            <a:lvl2pPr marL="514350" indent="-168275" algn="l">
              <a:spcBef>
                <a:spcPts val="0"/>
              </a:spcBef>
              <a:spcAft>
                <a:spcPts val="0"/>
              </a:spcAft>
              <a:buClr>
                <a:schemeClr val="bg1">
                  <a:lumMod val="85000"/>
                </a:schemeClr>
              </a:buClr>
              <a:buFont typeface="Arial"/>
              <a:buChar char="•"/>
              <a:defRPr sz="1600" b="0" i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defRPr>
            </a:lvl2pPr>
            <a:lvl3pPr marL="796925" indent="-168275" algn="l">
              <a:spcBef>
                <a:spcPts val="0"/>
              </a:spcBef>
              <a:spcAft>
                <a:spcPts val="0"/>
              </a:spcAft>
              <a:buClr>
                <a:schemeClr val="bg1">
                  <a:lumMod val="85000"/>
                </a:schemeClr>
              </a:buClr>
              <a:buFont typeface="Arial"/>
              <a:buChar char="•"/>
              <a:defRPr sz="1600" b="0" i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defRPr>
            </a:lvl3pPr>
            <a:lvl4pPr marL="1085850" indent="-168275" algn="l">
              <a:spcBef>
                <a:spcPts val="0"/>
              </a:spcBef>
              <a:spcAft>
                <a:spcPts val="0"/>
              </a:spcAft>
              <a:buClr>
                <a:schemeClr val="bg1">
                  <a:lumMod val="85000"/>
                </a:schemeClr>
              </a:buClr>
              <a:buFont typeface="Arial"/>
              <a:buChar char="•"/>
              <a:defRPr sz="1600" b="0" i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defRPr>
            </a:lvl4pPr>
            <a:lvl5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266926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E7F7FCDE-6253-3B47-9A2A-F85D222683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40924" y="4530679"/>
            <a:ext cx="937706" cy="3406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5122D4-0791-024C-96C4-48B5B9E657AD}"/>
              </a:ext>
            </a:extLst>
          </p:cNvPr>
          <p:cNvSpPr txBox="1"/>
          <p:nvPr userDrawn="1"/>
        </p:nvSpPr>
        <p:spPr>
          <a:xfrm>
            <a:off x="4185374" y="4826751"/>
            <a:ext cx="8407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err="1">
                <a:solidFill>
                  <a:schemeClr val="bg1"/>
                </a:solidFill>
                <a:latin typeface="Avenir Light" panose="020B0402020203020204" pitchFamily="34" charset="77"/>
              </a:rPr>
              <a:t>dclab.com</a:t>
            </a:r>
            <a:endParaRPr lang="en-US" sz="900">
              <a:solidFill>
                <a:schemeClr val="bg1"/>
              </a:solidFill>
              <a:latin typeface="Avenir Light" panose="020B04020202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8916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18052" y="434631"/>
            <a:ext cx="8101946" cy="498964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lvl1pPr algn="ctr">
              <a:lnSpc>
                <a:spcPct val="90000"/>
              </a:lnSpc>
              <a:defRPr sz="3300" b="0" i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anose="00000700000000000000" pitchFamily="50" charset="0"/>
                <a:ea typeface="Gulim" pitchFamily="34" charset="-127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32" hasCustomPrompt="1"/>
          </p:nvPr>
        </p:nvSpPr>
        <p:spPr>
          <a:xfrm>
            <a:off x="1274397" y="876445"/>
            <a:ext cx="6589256" cy="180638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900"/>
              </a:spcBef>
              <a:buNone/>
              <a:defRPr sz="900" b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id-ID" dirty="0"/>
              <a:t>Lorem Ipsum Dolor sit Amet</a:t>
            </a:r>
            <a:endParaRPr lang="en-US" dirty="0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C2A0A5A3-F630-6344-8C97-6E27F4C64C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40924" y="4530679"/>
            <a:ext cx="937706" cy="3406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7E0E33-7169-9F40-9DEE-3066F54EB3FB}"/>
              </a:ext>
            </a:extLst>
          </p:cNvPr>
          <p:cNvSpPr txBox="1"/>
          <p:nvPr userDrawn="1"/>
        </p:nvSpPr>
        <p:spPr>
          <a:xfrm>
            <a:off x="4185374" y="4826751"/>
            <a:ext cx="8407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err="1">
                <a:solidFill>
                  <a:schemeClr val="bg1"/>
                </a:solidFill>
                <a:latin typeface="Avenir Light" panose="020B0402020203020204" pitchFamily="34" charset="77"/>
              </a:rPr>
              <a:t>dclab.com</a:t>
            </a:r>
            <a:endParaRPr lang="en-US" sz="900">
              <a:solidFill>
                <a:schemeClr val="bg1"/>
              </a:solidFill>
              <a:latin typeface="Avenir Light" panose="020B04020202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0302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E5994F7-CB84-438A-89FF-01C357A113D9}"/>
              </a:ext>
            </a:extLst>
          </p:cNvPr>
          <p:cNvSpPr/>
          <p:nvPr userDrawn="1"/>
        </p:nvSpPr>
        <p:spPr>
          <a:xfrm>
            <a:off x="0" y="3763339"/>
            <a:ext cx="9144000" cy="14260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00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156EC1D6-10FD-6945-9C6A-CB70B07507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40924" y="4530679"/>
            <a:ext cx="937706" cy="3406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DF6B43-C757-9043-9EF1-2B2BF15EC124}"/>
              </a:ext>
            </a:extLst>
          </p:cNvPr>
          <p:cNvSpPr txBox="1"/>
          <p:nvPr userDrawn="1"/>
        </p:nvSpPr>
        <p:spPr>
          <a:xfrm>
            <a:off x="4185374" y="4826751"/>
            <a:ext cx="8407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err="1">
                <a:solidFill>
                  <a:schemeClr val="bg1"/>
                </a:solidFill>
                <a:latin typeface="Avenir Light" panose="020B0402020203020204" pitchFamily="34" charset="77"/>
              </a:rPr>
              <a:t>dclab.com</a:t>
            </a:r>
            <a:endParaRPr lang="en-US" sz="900">
              <a:solidFill>
                <a:schemeClr val="bg1"/>
              </a:solidFill>
              <a:latin typeface="Avenir Light" panose="020B04020202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4526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ED43041F-1832-4F5B-8157-F387F5A5CF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143500" cy="5143500"/>
          </a:xfrm>
          <a:custGeom>
            <a:avLst/>
            <a:gdLst>
              <a:gd name="connsiteX0" fmla="*/ 0 w 6858000"/>
              <a:gd name="connsiteY0" fmla="*/ 0 h 6858000"/>
              <a:gd name="connsiteX1" fmla="*/ 6858000 w 6858000"/>
              <a:gd name="connsiteY1" fmla="*/ 6858000 h 6858000"/>
              <a:gd name="connsiteX2" fmla="*/ 0 w 6858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58000" h="6858000">
                <a:moveTo>
                  <a:pt x="0" y="0"/>
                </a:moveTo>
                <a:lnTo>
                  <a:pt x="6858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id-ID"/>
          </a:p>
        </p:txBody>
      </p:sp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09462909-3D9C-7348-B206-7D584D6A42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43500" y="4524542"/>
            <a:ext cx="937706" cy="3406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6E92B6-4BA4-2042-A29F-FA6819324A0F}"/>
              </a:ext>
            </a:extLst>
          </p:cNvPr>
          <p:cNvSpPr txBox="1"/>
          <p:nvPr userDrawn="1"/>
        </p:nvSpPr>
        <p:spPr>
          <a:xfrm>
            <a:off x="5187950" y="4820614"/>
            <a:ext cx="8407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err="1">
                <a:solidFill>
                  <a:schemeClr val="bg1"/>
                </a:solidFill>
                <a:latin typeface="Avenir Light" panose="020B0402020203020204" pitchFamily="34" charset="77"/>
              </a:rPr>
              <a:t>dclab.com</a:t>
            </a:r>
            <a:endParaRPr lang="en-US" sz="900">
              <a:solidFill>
                <a:schemeClr val="bg1"/>
              </a:solidFill>
              <a:latin typeface="Avenir Light" panose="020B04020202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1989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6501071-5C1A-44F3-A31A-E434941A200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90875" y="606860"/>
            <a:ext cx="5453126" cy="3803519"/>
          </a:xfrm>
          <a:custGeom>
            <a:avLst/>
            <a:gdLst>
              <a:gd name="connsiteX0" fmla="*/ 0 w 7270835"/>
              <a:gd name="connsiteY0" fmla="*/ 0 h 5071358"/>
              <a:gd name="connsiteX1" fmla="*/ 7270835 w 7270835"/>
              <a:gd name="connsiteY1" fmla="*/ 0 h 5071358"/>
              <a:gd name="connsiteX2" fmla="*/ 7270835 w 7270835"/>
              <a:gd name="connsiteY2" fmla="*/ 5071358 h 5071358"/>
              <a:gd name="connsiteX3" fmla="*/ 0 w 7270835"/>
              <a:gd name="connsiteY3" fmla="*/ 5071358 h 5071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70835" h="5071358">
                <a:moveTo>
                  <a:pt x="0" y="0"/>
                </a:moveTo>
                <a:lnTo>
                  <a:pt x="7270835" y="0"/>
                </a:lnTo>
                <a:lnTo>
                  <a:pt x="7270835" y="5071358"/>
                </a:lnTo>
                <a:lnTo>
                  <a:pt x="0" y="507135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A1E68F29-9633-4E4A-B1F4-A3A013F42A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40924" y="4530679"/>
            <a:ext cx="937706" cy="3406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00DC8F-CBE6-764B-82DF-CC6574DF3C70}"/>
              </a:ext>
            </a:extLst>
          </p:cNvPr>
          <p:cNvSpPr txBox="1"/>
          <p:nvPr userDrawn="1"/>
        </p:nvSpPr>
        <p:spPr>
          <a:xfrm>
            <a:off x="4185374" y="4826751"/>
            <a:ext cx="8407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err="1">
                <a:solidFill>
                  <a:schemeClr val="bg1"/>
                </a:solidFill>
                <a:latin typeface="Avenir Light" panose="020B0402020203020204" pitchFamily="34" charset="77"/>
              </a:rPr>
              <a:t>dclab.com</a:t>
            </a:r>
            <a:endParaRPr lang="en-US" sz="900">
              <a:solidFill>
                <a:schemeClr val="bg1"/>
              </a:solidFill>
              <a:latin typeface="Avenir Light" panose="020B04020202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2613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823BB4-4F0E-419C-A366-CDAC1AC79BF6}"/>
              </a:ext>
            </a:extLst>
          </p:cNvPr>
          <p:cNvSpPr/>
          <p:nvPr userDrawn="1"/>
        </p:nvSpPr>
        <p:spPr>
          <a:xfrm>
            <a:off x="4914901" y="1113588"/>
            <a:ext cx="4229100" cy="29973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00" b="0" i="0">
              <a:latin typeface="Verdana Regular"/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BB03471-C95A-429A-91DB-F2CAE1BC75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02210" y="1566160"/>
            <a:ext cx="2746773" cy="17240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940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820466" y="1467445"/>
            <a:ext cx="5503069" cy="367605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991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Motion origin="layout" path="M 0 -2.59259E-6 L 0.19681 -0.00069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37" y="-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3342" y="2713289"/>
            <a:ext cx="8169021" cy="1371808"/>
          </a:xfrm>
          <a:prstGeom prst="rect">
            <a:avLst/>
          </a:prstGeom>
        </p:spPr>
        <p:txBody>
          <a:bodyPr lIns="54864" anchor="ctr"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insert presentation title here</a:t>
            </a:r>
          </a:p>
          <a:p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183183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33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title w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10779" y="416571"/>
            <a:ext cx="8206637" cy="1218265"/>
          </a:xfrm>
          <a:prstGeom prst="rect">
            <a:avLst/>
          </a:prstGeom>
        </p:spPr>
        <p:txBody>
          <a:bodyPr lIns="0">
            <a:noAutofit/>
          </a:bodyPr>
          <a:lstStyle>
            <a:lvl1pPr algn="l">
              <a:lnSpc>
                <a:spcPct val="90000"/>
              </a:lnSpc>
              <a:defRPr sz="4000" b="1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add slide title</a:t>
            </a:r>
            <a:br>
              <a:rPr lang="en-US" dirty="0"/>
            </a:br>
            <a:r>
              <a:rPr lang="en-US" dirty="0"/>
              <a:t>for two-line title</a:t>
            </a:r>
            <a:br>
              <a:rPr lang="en-US" dirty="0"/>
            </a:b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2"/>
          </p:nvPr>
        </p:nvSpPr>
        <p:spPr>
          <a:xfrm>
            <a:off x="510779" y="1724891"/>
            <a:ext cx="8206637" cy="2508265"/>
          </a:xfrm>
          <a:prstGeom prst="rect">
            <a:avLst/>
          </a:prstGeom>
        </p:spPr>
        <p:txBody>
          <a:bodyPr lIns="0"/>
          <a:lstStyle>
            <a:lvl1pPr marL="0" indent="0" algn="l">
              <a:spcBef>
                <a:spcPts val="600"/>
              </a:spcBef>
              <a:buClr>
                <a:srgbClr val="D3002D"/>
              </a:buClr>
              <a:buFontTx/>
              <a:buNone/>
              <a:defRPr sz="2000" b="0" i="0">
                <a:solidFill>
                  <a:srgbClr val="D9D9D9"/>
                </a:solidFill>
                <a:latin typeface="Arial"/>
                <a:cs typeface="Arial"/>
              </a:defRPr>
            </a:lvl1pPr>
            <a:lvl2pPr marL="514350" indent="-168275" algn="l">
              <a:spcBef>
                <a:spcPts val="0"/>
              </a:spcBef>
              <a:buClr>
                <a:schemeClr val="bg1">
                  <a:lumMod val="85000"/>
                </a:schemeClr>
              </a:buClr>
              <a:buFont typeface="Arial"/>
              <a:buChar char="•"/>
              <a:defRPr sz="1600" b="0" i="0">
                <a:solidFill>
                  <a:srgbClr val="D9D9D9"/>
                </a:solidFill>
                <a:latin typeface="Arial"/>
                <a:cs typeface="Arial"/>
              </a:defRPr>
            </a:lvl2pPr>
            <a:lvl3pPr marL="796925" indent="-168275" algn="l">
              <a:spcBef>
                <a:spcPts val="0"/>
              </a:spcBef>
              <a:buClr>
                <a:schemeClr val="bg1">
                  <a:lumMod val="85000"/>
                </a:schemeClr>
              </a:buClr>
              <a:buFont typeface="Arial"/>
              <a:buChar char="•"/>
              <a:defRPr sz="1600" b="0" i="0">
                <a:solidFill>
                  <a:srgbClr val="D9D9D9"/>
                </a:solidFill>
                <a:latin typeface="Arial"/>
                <a:cs typeface="Arial"/>
              </a:defRPr>
            </a:lvl3pPr>
            <a:lvl4pPr marL="1085850" indent="-168275" algn="l">
              <a:spcBef>
                <a:spcPts val="0"/>
              </a:spcBef>
              <a:buClr>
                <a:schemeClr val="bg1">
                  <a:lumMod val="85000"/>
                </a:schemeClr>
              </a:buClr>
              <a:buFont typeface="Arial"/>
              <a:buChar char="•"/>
              <a:defRPr sz="1600" b="0" i="0">
                <a:solidFill>
                  <a:srgbClr val="D9D9D9"/>
                </a:solidFill>
                <a:latin typeface="Arial"/>
                <a:cs typeface="Arial"/>
              </a:defRPr>
            </a:lvl4pPr>
            <a:lvl5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013762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title w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10779" y="349516"/>
            <a:ext cx="8196228" cy="689576"/>
          </a:xfrm>
          <a:prstGeom prst="rect">
            <a:avLst/>
          </a:prstGeom>
        </p:spPr>
        <p:txBody>
          <a:bodyPr lIns="0">
            <a:noAutofit/>
          </a:bodyPr>
          <a:lstStyle>
            <a:lvl1pPr algn="l">
              <a:defRPr sz="4000" b="1">
                <a:solidFill>
                  <a:srgbClr val="D9D9D9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add slide title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2" hasCustomPrompt="1"/>
          </p:nvPr>
        </p:nvSpPr>
        <p:spPr>
          <a:xfrm>
            <a:off x="510940" y="1144623"/>
            <a:ext cx="3941728" cy="427919"/>
          </a:xfrm>
          <a:prstGeom prst="rect">
            <a:avLst/>
          </a:prstGeom>
        </p:spPr>
        <p:txBody>
          <a:bodyPr lIns="0" anchor="b"/>
          <a:lstStyle>
            <a:lvl1pPr marL="0" indent="0" algn="l">
              <a:spcBef>
                <a:spcPts val="0"/>
              </a:spcBef>
              <a:spcAft>
                <a:spcPts val="600"/>
              </a:spcAft>
              <a:buClr>
                <a:srgbClr val="D3002D"/>
              </a:buClr>
              <a:buFontTx/>
              <a:buNone/>
              <a:defRPr sz="2000" b="1" i="0">
                <a:solidFill>
                  <a:srgbClr val="D9D9D9"/>
                </a:solidFill>
                <a:latin typeface="Arial"/>
                <a:cs typeface="Arial"/>
              </a:defRPr>
            </a:lvl1pPr>
            <a:lvl2pPr marL="346075" indent="0" algn="l">
              <a:spcBef>
                <a:spcPts val="0"/>
              </a:spcBef>
              <a:spcAft>
                <a:spcPts val="600"/>
              </a:spcAft>
              <a:buClr>
                <a:srgbClr val="D3002D"/>
              </a:buClr>
              <a:buFontTx/>
              <a:buNone/>
              <a:defRPr sz="1600" b="0" i="0">
                <a:solidFill>
                  <a:srgbClr val="7F7F7F"/>
                </a:solidFill>
                <a:latin typeface="Arial"/>
                <a:cs typeface="Arial"/>
              </a:defRPr>
            </a:lvl2pPr>
            <a:lvl3pPr marL="628650" indent="0" algn="l">
              <a:spcBef>
                <a:spcPts val="0"/>
              </a:spcBef>
              <a:spcAft>
                <a:spcPts val="600"/>
              </a:spcAft>
              <a:buClr>
                <a:srgbClr val="D3002D"/>
              </a:buClr>
              <a:buFontTx/>
              <a:buNone/>
              <a:defRPr sz="1600" b="0" i="0">
                <a:solidFill>
                  <a:srgbClr val="7F7F7F"/>
                </a:solidFill>
                <a:latin typeface="Arial"/>
                <a:cs typeface="Arial"/>
              </a:defRPr>
            </a:lvl3pPr>
            <a:lvl4pPr marL="917575" indent="0" algn="l">
              <a:spcBef>
                <a:spcPts val="0"/>
              </a:spcBef>
              <a:spcAft>
                <a:spcPts val="600"/>
              </a:spcAft>
              <a:buClr>
                <a:srgbClr val="D3002D"/>
              </a:buClr>
              <a:buFontTx/>
              <a:buNone/>
              <a:defRPr sz="1600" b="0" i="0">
                <a:solidFill>
                  <a:srgbClr val="7F7F7F"/>
                </a:solidFill>
                <a:latin typeface="Arial"/>
                <a:cs typeface="Arial"/>
              </a:defRPr>
            </a:lvl4pPr>
            <a:lvl5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/>
              <a:t>Click to edit subhead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9F2858-AEB7-E94E-B85B-72F7470B91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2533" y="1144623"/>
            <a:ext cx="4053776" cy="439229"/>
          </a:xfrm>
          <a:prstGeom prst="rect">
            <a:avLst/>
          </a:prstGeom>
        </p:spPr>
        <p:txBody>
          <a:bodyPr lIns="0" anchor="b"/>
          <a:lstStyle>
            <a:lvl1pPr marL="0" indent="0">
              <a:spcBef>
                <a:spcPts val="0"/>
              </a:spcBef>
              <a:spcAft>
                <a:spcPts val="600"/>
              </a:spcAft>
              <a:buFontTx/>
              <a:buNone/>
              <a:defRPr sz="2000" b="1">
                <a:solidFill>
                  <a:srgbClr val="D9D9D9"/>
                </a:solidFill>
              </a:defRPr>
            </a:lvl1pPr>
            <a:lvl2pPr marL="457200" indent="0">
              <a:spcBef>
                <a:spcPts val="0"/>
              </a:spcBef>
              <a:spcAft>
                <a:spcPts val="600"/>
              </a:spcAft>
              <a:buFontTx/>
              <a:buNone/>
              <a:defRPr sz="2000">
                <a:solidFill>
                  <a:srgbClr val="595959"/>
                </a:solidFill>
              </a:defRPr>
            </a:lvl2pPr>
            <a:lvl3pPr marL="914400" indent="0">
              <a:spcBef>
                <a:spcPts val="0"/>
              </a:spcBef>
              <a:spcAft>
                <a:spcPts val="600"/>
              </a:spcAft>
              <a:buFontTx/>
              <a:buNone/>
              <a:defRPr sz="2000">
                <a:solidFill>
                  <a:srgbClr val="595959"/>
                </a:solidFill>
              </a:defRPr>
            </a:lvl3pPr>
            <a:lvl4pPr marL="1371600" indent="0">
              <a:spcBef>
                <a:spcPts val="0"/>
              </a:spcBef>
              <a:spcAft>
                <a:spcPts val="600"/>
              </a:spcAft>
              <a:buFontTx/>
              <a:buNone/>
              <a:defRPr sz="2000">
                <a:solidFill>
                  <a:srgbClr val="595959"/>
                </a:solidFill>
              </a:defRPr>
            </a:lvl4pPr>
            <a:lvl5pPr marL="1828800" indent="0">
              <a:spcBef>
                <a:spcPts val="0"/>
              </a:spcBef>
              <a:spcAft>
                <a:spcPts val="600"/>
              </a:spcAft>
              <a:buFontTx/>
              <a:buNone/>
              <a:defRPr sz="20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Click to edit subhead 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8A0F96-A72A-0949-BE1F-FF2EC5DA0A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0779" y="1639096"/>
            <a:ext cx="3941889" cy="2586539"/>
          </a:xfrm>
          <a:prstGeom prst="rect">
            <a:avLst/>
          </a:prstGeom>
        </p:spPr>
        <p:txBody>
          <a:bodyPr lIns="0"/>
          <a:lstStyle>
            <a:lvl1pPr marL="0" indent="182880">
              <a:spcBef>
                <a:spcPts val="600"/>
              </a:spcBef>
              <a:spcAft>
                <a:spcPts val="0"/>
              </a:spcAft>
              <a:buClr>
                <a:schemeClr val="bg1">
                  <a:lumMod val="85000"/>
                </a:schemeClr>
              </a:buClr>
              <a:buFont typeface="Arial" panose="020B0604020202020204" pitchFamily="34" charset="0"/>
              <a:buChar char="•"/>
              <a:defRPr sz="1600">
                <a:solidFill>
                  <a:srgbClr val="D9D9D9"/>
                </a:solidFill>
              </a:defRPr>
            </a:lvl1pPr>
            <a:lvl2pPr marL="182880" indent="182880">
              <a:spcBef>
                <a:spcPts val="0"/>
              </a:spcBef>
              <a:spcAft>
                <a:spcPts val="0"/>
              </a:spcAft>
              <a:buClr>
                <a:schemeClr val="bg1">
                  <a:lumMod val="85000"/>
                </a:schemeClr>
              </a:buClr>
              <a:buFont typeface="Arial" panose="020B0604020202020204" pitchFamily="34" charset="0"/>
              <a:buChar char="•"/>
              <a:defRPr sz="1400">
                <a:solidFill>
                  <a:srgbClr val="D9D9D9"/>
                </a:solidFill>
              </a:defRPr>
            </a:lvl2pPr>
            <a:lvl3pPr marL="365760" indent="182880">
              <a:spcBef>
                <a:spcPts val="0"/>
              </a:spcBef>
              <a:spcAft>
                <a:spcPts val="0"/>
              </a:spcAft>
              <a:buClr>
                <a:schemeClr val="bg1">
                  <a:lumMod val="85000"/>
                </a:schemeClr>
              </a:buClr>
              <a:buFont typeface="Arial" panose="020B0604020202020204" pitchFamily="34" charset="0"/>
              <a:buChar char="•"/>
              <a:defRPr sz="1400">
                <a:solidFill>
                  <a:srgbClr val="D9D9D9"/>
                </a:solidFill>
              </a:defRPr>
            </a:lvl3pPr>
            <a:lvl4pPr marL="548640" indent="182880">
              <a:spcBef>
                <a:spcPts val="0"/>
              </a:spcBef>
              <a:spcAft>
                <a:spcPts val="0"/>
              </a:spcAft>
              <a:buClr>
                <a:schemeClr val="bg1">
                  <a:lumMod val="85000"/>
                </a:schemeClr>
              </a:buClr>
              <a:buFont typeface="Arial" panose="020B0604020202020204" pitchFamily="34" charset="0"/>
              <a:buChar char="•"/>
              <a:defRPr sz="1400">
                <a:solidFill>
                  <a:srgbClr val="D9D9D9"/>
                </a:solidFill>
              </a:defRPr>
            </a:lvl4pPr>
            <a:lvl5pPr marL="731520" indent="182880">
              <a:spcBef>
                <a:spcPts val="0"/>
              </a:spcBef>
              <a:spcAft>
                <a:spcPts val="0"/>
              </a:spcAft>
              <a:buClr>
                <a:schemeClr val="bg1">
                  <a:lumMod val="85000"/>
                </a:schemeClr>
              </a:buClr>
              <a:buFont typeface="Arial" panose="020B0604020202020204" pitchFamily="34" charset="0"/>
              <a:buChar char="•"/>
              <a:defRPr sz="1400">
                <a:solidFill>
                  <a:srgbClr val="D9D9D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E9EB5A-375D-744C-9402-23D17043E8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52532" y="1639097"/>
            <a:ext cx="4054475" cy="2586538"/>
          </a:xfrm>
          <a:prstGeom prst="rect">
            <a:avLst/>
          </a:prstGeom>
        </p:spPr>
        <p:txBody>
          <a:bodyPr lIns="0"/>
          <a:lstStyle>
            <a:lvl1pPr marL="0" indent="182880">
              <a:spcBef>
                <a:spcPts val="600"/>
              </a:spcBef>
              <a:spcAft>
                <a:spcPts val="0"/>
              </a:spcAft>
              <a:buClr>
                <a:schemeClr val="bg1">
                  <a:lumMod val="85000"/>
                </a:schemeClr>
              </a:buClr>
              <a:buFont typeface="Arial" panose="020B0604020202020204" pitchFamily="34" charset="0"/>
              <a:buChar char="•"/>
              <a:defRPr sz="1600">
                <a:solidFill>
                  <a:srgbClr val="D9D9D9"/>
                </a:solidFill>
              </a:defRPr>
            </a:lvl1pPr>
            <a:lvl2pPr marL="182880" indent="182880">
              <a:spcBef>
                <a:spcPts val="0"/>
              </a:spcBef>
              <a:spcAft>
                <a:spcPts val="0"/>
              </a:spcAft>
              <a:buClr>
                <a:schemeClr val="bg1">
                  <a:lumMod val="85000"/>
                </a:schemeClr>
              </a:buClr>
              <a:buFont typeface="Arial" panose="020B0604020202020204" pitchFamily="34" charset="0"/>
              <a:buChar char="•"/>
              <a:defRPr sz="1400">
                <a:solidFill>
                  <a:srgbClr val="D9D9D9"/>
                </a:solidFill>
              </a:defRPr>
            </a:lvl2pPr>
            <a:lvl3pPr marL="365760" indent="182880">
              <a:spcBef>
                <a:spcPts val="0"/>
              </a:spcBef>
              <a:spcAft>
                <a:spcPts val="0"/>
              </a:spcAft>
              <a:buClr>
                <a:schemeClr val="bg1">
                  <a:lumMod val="85000"/>
                </a:schemeClr>
              </a:buClr>
              <a:buFont typeface="Arial" panose="020B0604020202020204" pitchFamily="34" charset="0"/>
              <a:buChar char="•"/>
              <a:defRPr sz="1400">
                <a:solidFill>
                  <a:srgbClr val="D9D9D9"/>
                </a:solidFill>
              </a:defRPr>
            </a:lvl3pPr>
            <a:lvl4pPr marL="548640" indent="182880">
              <a:spcBef>
                <a:spcPts val="0"/>
              </a:spcBef>
              <a:spcAft>
                <a:spcPts val="0"/>
              </a:spcAft>
              <a:buClr>
                <a:schemeClr val="bg1">
                  <a:lumMod val="85000"/>
                </a:schemeClr>
              </a:buClr>
              <a:buFont typeface="Arial" panose="020B0604020202020204" pitchFamily="34" charset="0"/>
              <a:buChar char="•"/>
              <a:defRPr sz="1400">
                <a:solidFill>
                  <a:srgbClr val="D9D9D9"/>
                </a:solidFill>
              </a:defRPr>
            </a:lvl4pPr>
            <a:lvl5pPr marL="731520" indent="182880">
              <a:spcBef>
                <a:spcPts val="0"/>
              </a:spcBef>
              <a:spcAft>
                <a:spcPts val="0"/>
              </a:spcAft>
              <a:buClr>
                <a:schemeClr val="bg1">
                  <a:lumMod val="85000"/>
                </a:schemeClr>
              </a:buClr>
              <a:buFont typeface="Arial" panose="020B0604020202020204" pitchFamily="34" charset="0"/>
              <a:buChar char="•"/>
              <a:defRPr sz="1400">
                <a:solidFill>
                  <a:srgbClr val="D9D9D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9095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title w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10779" y="416571"/>
            <a:ext cx="8197998" cy="629447"/>
          </a:xfrm>
          <a:prstGeom prst="rect">
            <a:avLst/>
          </a:prstGeom>
        </p:spPr>
        <p:txBody>
          <a:bodyPr lIns="0">
            <a:noAutofit/>
          </a:bodyPr>
          <a:lstStyle>
            <a:lvl1pPr algn="l">
              <a:lnSpc>
                <a:spcPct val="90000"/>
              </a:lnSpc>
              <a:defRPr sz="4000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add slide title</a:t>
            </a:r>
            <a:br>
              <a:rPr lang="en-US" dirty="0"/>
            </a:b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2"/>
          </p:nvPr>
        </p:nvSpPr>
        <p:spPr>
          <a:xfrm>
            <a:off x="510779" y="1122219"/>
            <a:ext cx="8197998" cy="3069454"/>
          </a:xfrm>
          <a:prstGeom prst="rect">
            <a:avLst/>
          </a:prstGeom>
        </p:spPr>
        <p:txBody>
          <a:bodyPr lIns="0"/>
          <a:lstStyle>
            <a:lvl1pPr marL="0" indent="0" algn="l">
              <a:spcBef>
                <a:spcPts val="600"/>
              </a:spcBef>
              <a:buClr>
                <a:srgbClr val="D3002D"/>
              </a:buClr>
              <a:buFontTx/>
              <a:buNone/>
              <a:defRPr sz="20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  <a:lvl2pPr marL="514350" indent="-168275" algn="l"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Arial"/>
              <a:buChar char="•"/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2pPr>
            <a:lvl3pPr marL="796925" indent="-168275" algn="l"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Arial"/>
              <a:buChar char="•"/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3pPr>
            <a:lvl4pPr marL="1085850" indent="-168275" algn="l"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Arial"/>
              <a:buChar char="•"/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4pPr>
            <a:lvl5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00469D3A-4DCC-E343-B79B-E3247F8A41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40924" y="4530679"/>
            <a:ext cx="937706" cy="3406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D85787-C78C-7648-8369-549EAEAEA31A}"/>
              </a:ext>
            </a:extLst>
          </p:cNvPr>
          <p:cNvSpPr txBox="1"/>
          <p:nvPr userDrawn="1"/>
        </p:nvSpPr>
        <p:spPr>
          <a:xfrm>
            <a:off x="4185374" y="4826751"/>
            <a:ext cx="8407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err="1">
                <a:solidFill>
                  <a:schemeClr val="bg1"/>
                </a:solidFill>
                <a:latin typeface="Avenir Light" panose="020B0402020203020204" pitchFamily="34" charset="77"/>
              </a:rPr>
              <a:t>dclab.com</a:t>
            </a:r>
            <a:endParaRPr lang="en-US" sz="900">
              <a:solidFill>
                <a:schemeClr val="bg1"/>
              </a:solidFill>
              <a:latin typeface="Avenir Light" panose="020B04020202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7260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title w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10779" y="416571"/>
            <a:ext cx="8206637" cy="1225193"/>
          </a:xfrm>
          <a:prstGeom prst="rect">
            <a:avLst/>
          </a:prstGeom>
        </p:spPr>
        <p:txBody>
          <a:bodyPr lIns="0">
            <a:noAutofit/>
          </a:bodyPr>
          <a:lstStyle>
            <a:lvl1pPr algn="l">
              <a:lnSpc>
                <a:spcPct val="90000"/>
              </a:lnSpc>
              <a:defRPr sz="4000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add slide title</a:t>
            </a:r>
            <a:br>
              <a:rPr lang="en-US" dirty="0"/>
            </a:br>
            <a:r>
              <a:rPr lang="en-US" dirty="0"/>
              <a:t>for two-line title</a:t>
            </a:r>
            <a:br>
              <a:rPr lang="en-US" dirty="0"/>
            </a:b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2"/>
          </p:nvPr>
        </p:nvSpPr>
        <p:spPr>
          <a:xfrm>
            <a:off x="510779" y="1738745"/>
            <a:ext cx="8206637" cy="2494411"/>
          </a:xfrm>
          <a:prstGeom prst="rect">
            <a:avLst/>
          </a:prstGeom>
        </p:spPr>
        <p:txBody>
          <a:bodyPr lIns="0"/>
          <a:lstStyle>
            <a:lvl1pPr marL="0" indent="0" algn="l">
              <a:spcBef>
                <a:spcPts val="600"/>
              </a:spcBef>
              <a:buClr>
                <a:srgbClr val="D3002D"/>
              </a:buClr>
              <a:buFontTx/>
              <a:buNone/>
              <a:defRPr sz="20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  <a:lvl2pPr marL="514350" indent="-168275" algn="l">
              <a:spcBef>
                <a:spcPts val="0"/>
              </a:spcBef>
              <a:buClr>
                <a:schemeClr val="tx1">
                  <a:lumMod val="85000"/>
                  <a:lumOff val="15000"/>
                </a:schemeClr>
              </a:buClr>
              <a:buFont typeface="Arial"/>
              <a:buChar char="•"/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2pPr>
            <a:lvl3pPr marL="796925" indent="-168275" algn="l">
              <a:spcBef>
                <a:spcPts val="0"/>
              </a:spcBef>
              <a:buClr>
                <a:schemeClr val="tx1">
                  <a:lumMod val="85000"/>
                  <a:lumOff val="15000"/>
                </a:schemeClr>
              </a:buClr>
              <a:buFont typeface="Arial"/>
              <a:buChar char="•"/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3pPr>
            <a:lvl4pPr marL="1085850" indent="-168275" algn="l">
              <a:spcBef>
                <a:spcPts val="0"/>
              </a:spcBef>
              <a:buClr>
                <a:schemeClr val="tx1">
                  <a:lumMod val="85000"/>
                  <a:lumOff val="15000"/>
                </a:schemeClr>
              </a:buClr>
              <a:buFont typeface="Arial"/>
              <a:buChar char="•"/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4pPr>
            <a:lvl5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EF712E6C-2F7B-FC43-806E-C47B6045D6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40924" y="4530679"/>
            <a:ext cx="937706" cy="3406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EBA7B7-D140-A24A-92AC-E40EFB73CEB3}"/>
              </a:ext>
            </a:extLst>
          </p:cNvPr>
          <p:cNvSpPr txBox="1"/>
          <p:nvPr userDrawn="1"/>
        </p:nvSpPr>
        <p:spPr>
          <a:xfrm>
            <a:off x="4185374" y="4826751"/>
            <a:ext cx="8407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err="1">
                <a:solidFill>
                  <a:schemeClr val="bg1"/>
                </a:solidFill>
                <a:latin typeface="Avenir Light" panose="020B0402020203020204" pitchFamily="34" charset="77"/>
              </a:rPr>
              <a:t>dclab.com</a:t>
            </a:r>
            <a:endParaRPr lang="en-US" sz="900">
              <a:solidFill>
                <a:schemeClr val="bg1"/>
              </a:solidFill>
              <a:latin typeface="Avenir Light" panose="020B04020202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72813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title w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10779" y="349515"/>
            <a:ext cx="8196228" cy="661867"/>
          </a:xfrm>
          <a:prstGeom prst="rect">
            <a:avLst/>
          </a:prstGeom>
        </p:spPr>
        <p:txBody>
          <a:bodyPr lIns="0">
            <a:noAutofit/>
          </a:bodyPr>
          <a:lstStyle>
            <a:lvl1pPr algn="l">
              <a:defRPr sz="4000" b="1">
                <a:solidFill>
                  <a:srgbClr val="262626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add slide title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2" hasCustomPrompt="1"/>
          </p:nvPr>
        </p:nvSpPr>
        <p:spPr>
          <a:xfrm>
            <a:off x="510940" y="1130768"/>
            <a:ext cx="3941728" cy="427919"/>
          </a:xfrm>
          <a:prstGeom prst="rect">
            <a:avLst/>
          </a:prstGeom>
        </p:spPr>
        <p:txBody>
          <a:bodyPr lIns="0" anchor="b"/>
          <a:lstStyle>
            <a:lvl1pPr marL="0" indent="0" algn="l">
              <a:spcBef>
                <a:spcPts val="0"/>
              </a:spcBef>
              <a:spcAft>
                <a:spcPts val="600"/>
              </a:spcAft>
              <a:buClr>
                <a:srgbClr val="D3002D"/>
              </a:buClr>
              <a:buFontTx/>
              <a:buNone/>
              <a:defRPr sz="2000" b="1" i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1pPr>
            <a:lvl2pPr marL="346075" indent="0" algn="l">
              <a:spcBef>
                <a:spcPts val="0"/>
              </a:spcBef>
              <a:spcAft>
                <a:spcPts val="600"/>
              </a:spcAft>
              <a:buClr>
                <a:srgbClr val="D3002D"/>
              </a:buClr>
              <a:buFontTx/>
              <a:buNone/>
              <a:defRPr sz="1600" b="0" i="0">
                <a:solidFill>
                  <a:srgbClr val="7F7F7F"/>
                </a:solidFill>
                <a:latin typeface="Arial"/>
                <a:cs typeface="Arial"/>
              </a:defRPr>
            </a:lvl2pPr>
            <a:lvl3pPr marL="628650" indent="0" algn="l">
              <a:spcBef>
                <a:spcPts val="0"/>
              </a:spcBef>
              <a:spcAft>
                <a:spcPts val="600"/>
              </a:spcAft>
              <a:buClr>
                <a:srgbClr val="D3002D"/>
              </a:buClr>
              <a:buFontTx/>
              <a:buNone/>
              <a:defRPr sz="1600" b="0" i="0">
                <a:solidFill>
                  <a:srgbClr val="7F7F7F"/>
                </a:solidFill>
                <a:latin typeface="Arial"/>
                <a:cs typeface="Arial"/>
              </a:defRPr>
            </a:lvl3pPr>
            <a:lvl4pPr marL="917575" indent="0" algn="l">
              <a:spcBef>
                <a:spcPts val="0"/>
              </a:spcBef>
              <a:spcAft>
                <a:spcPts val="600"/>
              </a:spcAft>
              <a:buClr>
                <a:srgbClr val="D3002D"/>
              </a:buClr>
              <a:buFontTx/>
              <a:buNone/>
              <a:defRPr sz="1600" b="0" i="0">
                <a:solidFill>
                  <a:srgbClr val="7F7F7F"/>
                </a:solidFill>
                <a:latin typeface="Arial"/>
                <a:cs typeface="Arial"/>
              </a:defRPr>
            </a:lvl4pPr>
            <a:lvl5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/>
              <a:t>Click to edit subhead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9F2858-AEB7-E94E-B85B-72F7470B91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2533" y="1130768"/>
            <a:ext cx="4053776" cy="439229"/>
          </a:xfrm>
          <a:prstGeom prst="rect">
            <a:avLst/>
          </a:prstGeom>
        </p:spPr>
        <p:txBody>
          <a:bodyPr lIns="0" anchor="b"/>
          <a:lstStyle>
            <a:lvl1pPr marL="0" indent="0">
              <a:spcBef>
                <a:spcPts val="0"/>
              </a:spcBef>
              <a:spcAft>
                <a:spcPts val="600"/>
              </a:spcAft>
              <a:buFontTx/>
              <a:buNone/>
              <a:defRPr sz="2000" b="1">
                <a:solidFill>
                  <a:srgbClr val="262626"/>
                </a:solidFill>
              </a:defRPr>
            </a:lvl1pPr>
            <a:lvl2pPr marL="457200" indent="0">
              <a:spcBef>
                <a:spcPts val="0"/>
              </a:spcBef>
              <a:spcAft>
                <a:spcPts val="600"/>
              </a:spcAft>
              <a:buFontTx/>
              <a:buNone/>
              <a:defRPr sz="2000">
                <a:solidFill>
                  <a:srgbClr val="595959"/>
                </a:solidFill>
              </a:defRPr>
            </a:lvl2pPr>
            <a:lvl3pPr marL="914400" indent="0">
              <a:spcBef>
                <a:spcPts val="0"/>
              </a:spcBef>
              <a:spcAft>
                <a:spcPts val="600"/>
              </a:spcAft>
              <a:buFontTx/>
              <a:buNone/>
              <a:defRPr sz="2000">
                <a:solidFill>
                  <a:srgbClr val="595959"/>
                </a:solidFill>
              </a:defRPr>
            </a:lvl3pPr>
            <a:lvl4pPr marL="1371600" indent="0">
              <a:spcBef>
                <a:spcPts val="0"/>
              </a:spcBef>
              <a:spcAft>
                <a:spcPts val="600"/>
              </a:spcAft>
              <a:buFontTx/>
              <a:buNone/>
              <a:defRPr sz="2000">
                <a:solidFill>
                  <a:srgbClr val="595959"/>
                </a:solidFill>
              </a:defRPr>
            </a:lvl4pPr>
            <a:lvl5pPr marL="1828800" indent="0">
              <a:spcBef>
                <a:spcPts val="0"/>
              </a:spcBef>
              <a:spcAft>
                <a:spcPts val="600"/>
              </a:spcAft>
              <a:buFontTx/>
              <a:buNone/>
              <a:defRPr sz="20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Click to edit subhead 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8A0F96-A72A-0949-BE1F-FF2EC5DA0A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0779" y="1625241"/>
            <a:ext cx="3941889" cy="2579613"/>
          </a:xfrm>
          <a:prstGeom prst="rect">
            <a:avLst/>
          </a:prstGeom>
        </p:spPr>
        <p:txBody>
          <a:bodyPr lIns="0"/>
          <a:lstStyle>
            <a:lvl1pPr marL="0" indent="182880">
              <a:spcBef>
                <a:spcPts val="6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</a:defRPr>
            </a:lvl1pPr>
            <a:lvl2pPr marL="182880" indent="182880"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</a:defRPr>
            </a:lvl2pPr>
            <a:lvl3pPr marL="365760" indent="182880"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</a:defRPr>
            </a:lvl3pPr>
            <a:lvl4pPr marL="548640" indent="182880"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</a:defRPr>
            </a:lvl4pPr>
            <a:lvl5pPr marL="731520" indent="182880"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E9EB5A-375D-744C-9402-23D17043E8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52532" y="1625242"/>
            <a:ext cx="4054475" cy="2579612"/>
          </a:xfrm>
          <a:prstGeom prst="rect">
            <a:avLst/>
          </a:prstGeom>
        </p:spPr>
        <p:txBody>
          <a:bodyPr lIns="0"/>
          <a:lstStyle>
            <a:lvl1pPr marL="0" indent="182880">
              <a:spcBef>
                <a:spcPts val="6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</a:defRPr>
            </a:lvl1pPr>
            <a:lvl2pPr marL="182880" indent="182880"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</a:defRPr>
            </a:lvl2pPr>
            <a:lvl3pPr marL="365760" indent="182880"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</a:defRPr>
            </a:lvl3pPr>
            <a:lvl4pPr marL="548640" indent="182880"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</a:defRPr>
            </a:lvl4pPr>
            <a:lvl5pPr marL="731520" indent="182880"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DBDBD9FD-75A1-8446-A36F-7B8E9CAF90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40924" y="4530679"/>
            <a:ext cx="937706" cy="3406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4B4553E-F1A8-F542-8EDD-82C4419CA1C8}"/>
              </a:ext>
            </a:extLst>
          </p:cNvPr>
          <p:cNvSpPr txBox="1"/>
          <p:nvPr userDrawn="1"/>
        </p:nvSpPr>
        <p:spPr>
          <a:xfrm>
            <a:off x="4185374" y="4826751"/>
            <a:ext cx="8407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err="1">
                <a:solidFill>
                  <a:schemeClr val="bg1"/>
                </a:solidFill>
                <a:latin typeface="Avenir Light" panose="020B0402020203020204" pitchFamily="34" charset="77"/>
              </a:rPr>
              <a:t>dclab.com</a:t>
            </a:r>
            <a:endParaRPr lang="en-US" sz="900">
              <a:solidFill>
                <a:schemeClr val="bg1"/>
              </a:solidFill>
              <a:latin typeface="Avenir Light" panose="020B04020202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19702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D118D587-B813-3941-863A-2883786BD4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40924" y="4530679"/>
            <a:ext cx="937706" cy="3406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0D61D8-9F2A-AA4A-9A7D-106195980841}"/>
              </a:ext>
            </a:extLst>
          </p:cNvPr>
          <p:cNvSpPr txBox="1"/>
          <p:nvPr userDrawn="1"/>
        </p:nvSpPr>
        <p:spPr>
          <a:xfrm>
            <a:off x="4185374" y="4826751"/>
            <a:ext cx="8407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err="1">
                <a:solidFill>
                  <a:schemeClr val="bg1"/>
                </a:solidFill>
                <a:latin typeface="Avenir Light" panose="020B0402020203020204" pitchFamily="34" charset="77"/>
              </a:rPr>
              <a:t>dclab.com</a:t>
            </a:r>
            <a:endParaRPr lang="en-US" sz="900">
              <a:solidFill>
                <a:schemeClr val="bg1"/>
              </a:solidFill>
              <a:latin typeface="Avenir Light" panose="020B04020202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310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2B389E-E2A8-40E0-91E3-B8E051F54C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8570BCB8-BD69-3A40-A197-040C01F0AE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40924" y="4530679"/>
            <a:ext cx="937706" cy="3406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F2A1B3-1EEF-CE45-B5D9-68AAD7902620}"/>
              </a:ext>
            </a:extLst>
          </p:cNvPr>
          <p:cNvSpPr txBox="1"/>
          <p:nvPr userDrawn="1"/>
        </p:nvSpPr>
        <p:spPr>
          <a:xfrm>
            <a:off x="4185374" y="4826751"/>
            <a:ext cx="8407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err="1">
                <a:solidFill>
                  <a:schemeClr val="bg1"/>
                </a:solidFill>
                <a:latin typeface="Avenir Light" panose="020B0402020203020204" pitchFamily="34" charset="77"/>
              </a:rPr>
              <a:t>dclab.com</a:t>
            </a:r>
            <a:endParaRPr lang="en-US" sz="900">
              <a:solidFill>
                <a:schemeClr val="bg1"/>
              </a:solidFill>
              <a:latin typeface="Avenir Light" panose="020B04020202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604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8DDF5258-7DBE-4F40-8F79-C5A3B9212D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40924" y="4530679"/>
            <a:ext cx="937706" cy="3406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80F2AD-BC8F-EA42-A31E-5D2BAA8D5DF0}"/>
              </a:ext>
            </a:extLst>
          </p:cNvPr>
          <p:cNvSpPr txBox="1"/>
          <p:nvPr userDrawn="1"/>
        </p:nvSpPr>
        <p:spPr>
          <a:xfrm>
            <a:off x="4185374" y="4826751"/>
            <a:ext cx="8407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err="1">
                <a:solidFill>
                  <a:schemeClr val="bg1"/>
                </a:solidFill>
                <a:latin typeface="Avenir Light" panose="020B0402020203020204" pitchFamily="34" charset="77"/>
              </a:rPr>
              <a:t>dclab.com</a:t>
            </a:r>
            <a:endParaRPr lang="en-US" sz="900">
              <a:solidFill>
                <a:schemeClr val="bg1"/>
              </a:solidFill>
              <a:latin typeface="Avenir Light" panose="020B04020202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3882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63E0C4-312C-2E4F-93C6-C427DC8CE49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930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20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C5FD85-E798-9E42-895D-8CAF234FCD79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245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CEFAD7-764D-BC47-93E0-CDFB6FD6AF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61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6.png"/><Relationship Id="rId4" Type="http://schemas.openxmlformats.org/officeDocument/2006/relationships/image" Target="../media/image5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company/dclab/" TargetMode="External"/><Relationship Id="rId7" Type="http://schemas.openxmlformats.org/officeDocument/2006/relationships/image" Target="../media/image74.emf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3.emf"/><Relationship Id="rId5" Type="http://schemas.openxmlformats.org/officeDocument/2006/relationships/image" Target="../media/image72.emf"/><Relationship Id="rId4" Type="http://schemas.openxmlformats.org/officeDocument/2006/relationships/hyperlink" Target="mailto:tbilitizky@dclab.com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jpeg"/><Relationship Id="rId26" Type="http://schemas.openxmlformats.org/officeDocument/2006/relationships/image" Target="../media/image31.svg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jpe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20" Type="http://schemas.openxmlformats.org/officeDocument/2006/relationships/image" Target="../media/image25.jpeg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3.jpe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31" Type="http://schemas.openxmlformats.org/officeDocument/2006/relationships/image" Target="../media/image36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jpeg"/><Relationship Id="rId30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hyperlink" Target="https://www.uspto.gov/about-us/news-updates/remarks-director-andrei-iancu-american-enterprise-institute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emf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0.tiff"/><Relationship Id="rId5" Type="http://schemas.openxmlformats.org/officeDocument/2006/relationships/image" Target="../media/image49.tiff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7FC9D7BB-309F-6C48-8BD9-D256072B4A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341" y="2713289"/>
            <a:ext cx="8737809" cy="1371808"/>
          </a:xfrm>
        </p:spPr>
        <p:txBody>
          <a:bodyPr/>
          <a:lstStyle/>
          <a:p>
            <a:r>
              <a:rPr lang="en-US" sz="3600" dirty="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Using AI to Create Structured Data</a:t>
            </a:r>
          </a:p>
          <a:p>
            <a:r>
              <a:rPr lang="en-US" sz="3600" dirty="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In a Lights-Out Automation Environment</a:t>
            </a:r>
            <a:endParaRPr lang="en-US" sz="3200" dirty="0">
              <a:solidFill>
                <a:schemeClr val="bg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9563B64-06EC-244B-81B0-0113BFA9D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46387" y="4433315"/>
            <a:ext cx="1154654" cy="41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757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F56718-96AD-5E4B-B496-3659253AC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17" name="Shape 717"/>
          <p:cNvSpPr/>
          <p:nvPr/>
        </p:nvSpPr>
        <p:spPr>
          <a:xfrm>
            <a:off x="1993106" y="944886"/>
            <a:ext cx="3253729" cy="32537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38100">
            <a:solidFill>
              <a:srgbClr val="FFFFFF"/>
            </a:solidFill>
            <a:prstDash val="sysDot"/>
            <a:miter lim="400000"/>
          </a:ln>
        </p:spPr>
        <p:txBody>
          <a:bodyPr lIns="14288" tIns="14288" rIns="14288" bIns="14288" anchor="ctr"/>
          <a:lstStyle/>
          <a:p>
            <a:pPr lvl="0">
              <a:defRPr sz="2200" b="0">
                <a:solidFill>
                  <a:srgbClr val="FFE600"/>
                </a:solidFill>
                <a:latin typeface="+mn-lt"/>
                <a:ea typeface="+mn-ea"/>
                <a:cs typeface="+mn-cs"/>
                <a:sym typeface="Roboto Light"/>
              </a:defRPr>
            </a:pPr>
            <a:endParaRPr sz="825" dirty="0"/>
          </a:p>
        </p:txBody>
      </p:sp>
      <p:sp>
        <p:nvSpPr>
          <p:cNvPr id="718" name="Shape 718"/>
          <p:cNvSpPr/>
          <p:nvPr/>
        </p:nvSpPr>
        <p:spPr>
          <a:xfrm>
            <a:off x="601605" y="1766653"/>
            <a:ext cx="3228503" cy="32285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38100">
            <a:solidFill>
              <a:srgbClr val="FFFFFF"/>
            </a:solidFill>
            <a:prstDash val="sysDot"/>
            <a:miter lim="400000"/>
          </a:ln>
        </p:spPr>
        <p:txBody>
          <a:bodyPr lIns="14288" tIns="14288" rIns="14288" bIns="14288" anchor="ctr"/>
          <a:lstStyle/>
          <a:p>
            <a:pPr lvl="0">
              <a:defRPr sz="2200" b="0">
                <a:solidFill>
                  <a:srgbClr val="FFE600"/>
                </a:solidFill>
                <a:latin typeface="+mn-lt"/>
                <a:ea typeface="+mn-ea"/>
                <a:cs typeface="+mn-cs"/>
                <a:sym typeface="Roboto Light"/>
              </a:defRPr>
            </a:pPr>
            <a:endParaRPr sz="825" dirty="0"/>
          </a:p>
        </p:txBody>
      </p:sp>
      <p:sp>
        <p:nvSpPr>
          <p:cNvPr id="719" name="Shape 719"/>
          <p:cNvSpPr/>
          <p:nvPr/>
        </p:nvSpPr>
        <p:spPr>
          <a:xfrm>
            <a:off x="838200" y="1690217"/>
            <a:ext cx="3381375" cy="33813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D3002D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 defTabSz="219075">
              <a:defRPr sz="3200">
                <a:solidFill>
                  <a:srgbClr val="53585F"/>
                </a:solidFill>
              </a:defRPr>
            </a:pPr>
            <a:endParaRPr sz="1200" dirty="0"/>
          </a:p>
        </p:txBody>
      </p:sp>
      <p:sp>
        <p:nvSpPr>
          <p:cNvPr id="722" name="Shape 722"/>
          <p:cNvSpPr/>
          <p:nvPr/>
        </p:nvSpPr>
        <p:spPr>
          <a:xfrm>
            <a:off x="1332525" y="2353946"/>
            <a:ext cx="2392725" cy="2193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pPr defTabSz="219075">
              <a:lnSpc>
                <a:spcPct val="70000"/>
              </a:lnSpc>
              <a:defRPr sz="1800" b="0">
                <a:solidFill>
                  <a:srgbClr val="000000"/>
                </a:solidFill>
              </a:defRPr>
            </a:pPr>
            <a:r>
              <a:rPr lang="en-US" sz="262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 Light"/>
              </a:rPr>
              <a:t>IT’S NOT AS SIMPLE AS </a:t>
            </a:r>
            <a:r>
              <a:rPr lang="en-US" sz="33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 Light"/>
              </a:rPr>
              <a:t>TURNING ON THE LIGHT</a:t>
            </a:r>
            <a:endParaRPr sz="2625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20" name="Shape 720"/>
          <p:cNvSpPr/>
          <p:nvPr/>
        </p:nvSpPr>
        <p:spPr>
          <a:xfrm>
            <a:off x="4935016" y="1221173"/>
            <a:ext cx="318963" cy="3189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2882" y="2882"/>
                </a:moveTo>
                <a:cubicBezTo>
                  <a:pt x="-961" y="6724"/>
                  <a:pt x="-961" y="12954"/>
                  <a:pt x="2882" y="16796"/>
                </a:cubicBezTo>
                <a:cubicBezTo>
                  <a:pt x="6724" y="20639"/>
                  <a:pt x="12954" y="20639"/>
                  <a:pt x="16796" y="16796"/>
                </a:cubicBezTo>
                <a:cubicBezTo>
                  <a:pt x="20639" y="12954"/>
                  <a:pt x="20639" y="6724"/>
                  <a:pt x="16796" y="2882"/>
                </a:cubicBezTo>
                <a:cubicBezTo>
                  <a:pt x="12954" y="-961"/>
                  <a:pt x="6724" y="-961"/>
                  <a:pt x="2882" y="2882"/>
                </a:cubicBezTo>
                <a:close/>
              </a:path>
            </a:pathLst>
          </a:custGeom>
          <a:solidFill>
            <a:srgbClr val="D3002D">
              <a:alpha val="70000"/>
            </a:srgbClr>
          </a:solidFill>
          <a:ln w="12700">
            <a:noFill/>
            <a:miter lim="400000"/>
          </a:ln>
        </p:spPr>
        <p:txBody>
          <a:bodyPr lIns="14288" tIns="14288" rIns="14288" bIns="14288" anchor="ctr"/>
          <a:lstStyle/>
          <a:p>
            <a:pPr defTabSz="219075"/>
            <a:endParaRPr sz="675" dirty="0"/>
          </a:p>
        </p:txBody>
      </p:sp>
      <p:sp>
        <p:nvSpPr>
          <p:cNvPr id="721" name="Shape 721"/>
          <p:cNvSpPr/>
          <p:nvPr/>
        </p:nvSpPr>
        <p:spPr>
          <a:xfrm>
            <a:off x="5173016" y="423517"/>
            <a:ext cx="957138" cy="957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2882" y="2882"/>
                </a:moveTo>
                <a:cubicBezTo>
                  <a:pt x="-961" y="6724"/>
                  <a:pt x="-961" y="12954"/>
                  <a:pt x="2882" y="16796"/>
                </a:cubicBezTo>
                <a:cubicBezTo>
                  <a:pt x="6724" y="20639"/>
                  <a:pt x="12954" y="20639"/>
                  <a:pt x="16796" y="16796"/>
                </a:cubicBezTo>
                <a:cubicBezTo>
                  <a:pt x="20639" y="12954"/>
                  <a:pt x="20639" y="6724"/>
                  <a:pt x="16796" y="2882"/>
                </a:cubicBezTo>
                <a:cubicBezTo>
                  <a:pt x="12954" y="-961"/>
                  <a:pt x="6724" y="-961"/>
                  <a:pt x="2882" y="2882"/>
                </a:cubicBezTo>
                <a:close/>
              </a:path>
            </a:pathLst>
          </a:custGeom>
          <a:solidFill>
            <a:srgbClr val="D3002D">
              <a:alpha val="70000"/>
            </a:srgbClr>
          </a:solidFill>
          <a:ln w="12700">
            <a:noFill/>
            <a:miter lim="400000"/>
          </a:ln>
        </p:spPr>
        <p:txBody>
          <a:bodyPr lIns="14288" tIns="14288" rIns="14288" bIns="14288" anchor="ctr"/>
          <a:lstStyle/>
          <a:p>
            <a:pPr defTabSz="219075"/>
            <a:endParaRPr sz="675" dirty="0"/>
          </a:p>
        </p:txBody>
      </p:sp>
    </p:spTree>
    <p:extLst>
      <p:ext uri="{BB962C8B-B14F-4D97-AF65-F5344CB8AC3E}">
        <p14:creationId xmlns:p14="http://schemas.microsoft.com/office/powerpoint/2010/main" val="324495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57000" fill="hold" grpId="0" nodeType="with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7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60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9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00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00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6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" grpId="0" animBg="1" advAuto="0"/>
      <p:bldP spid="718" grpId="0" animBg="1" advAuto="0"/>
      <p:bldP spid="719" grpId="0" animBg="1" advAuto="0"/>
      <p:bldP spid="722" grpId="0" animBg="1" advAuto="0"/>
      <p:bldP spid="720" grpId="0" animBg="1" advAuto="0"/>
      <p:bldP spid="721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0D79054-68D3-6046-93B4-588FD67B1CCD}"/>
              </a:ext>
            </a:extLst>
          </p:cNvPr>
          <p:cNvSpPr/>
          <p:nvPr/>
        </p:nvSpPr>
        <p:spPr>
          <a:xfrm>
            <a:off x="0" y="706958"/>
            <a:ext cx="9144000" cy="4471393"/>
          </a:xfrm>
          <a:prstGeom prst="rect">
            <a:avLst/>
          </a:prstGeom>
          <a:solidFill>
            <a:srgbClr val="FFF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Shape 2">
            <a:extLst>
              <a:ext uri="{FF2B5EF4-FFF2-40B4-BE49-F238E27FC236}">
                <a16:creationId xmlns:a16="http://schemas.microsoft.com/office/drawing/2014/main" id="{BD8E1FE7-74E1-2C49-94D1-4C839D1A0622}"/>
              </a:ext>
            </a:extLst>
          </p:cNvPr>
          <p:cNvSpPr/>
          <p:nvPr/>
        </p:nvSpPr>
        <p:spPr>
          <a:xfrm>
            <a:off x="0" y="-1"/>
            <a:ext cx="9144000" cy="714375"/>
          </a:xfrm>
          <a:prstGeom prst="rect">
            <a:avLst/>
          </a:prstGeom>
          <a:solidFill>
            <a:srgbClr val="F7F7F7"/>
          </a:solidFill>
          <a:ln w="12700" cap="flat">
            <a:noFill/>
            <a:miter lim="400000"/>
          </a:ln>
          <a:effectLst>
            <a:outerShdw blurRad="12700" dist="12700" dir="5400000" rotWithShape="0">
              <a:srgbClr val="000000">
                <a:alpha val="15000"/>
              </a:srgbClr>
            </a:outerShdw>
          </a:effectLst>
        </p:spPr>
        <p:txBody>
          <a:bodyPr wrap="square" lIns="14288" tIns="14288" rIns="14288" bIns="14288" numCol="1" anchor="ctr">
            <a:noAutofit/>
          </a:bodyPr>
          <a:lstStyle/>
          <a:p>
            <a:pPr defTabSz="171450">
              <a:defRPr sz="3000" spc="29">
                <a:solidFill>
                  <a:srgbClr val="F5F5F5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>
              <a:latin typeface="Open Sans"/>
              <a:ea typeface="Open Sans"/>
              <a:cs typeface="Open San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BF9C05E-AF15-6D4F-B697-1A0A8EB67CBD}"/>
              </a:ext>
            </a:extLst>
          </p:cNvPr>
          <p:cNvSpPr>
            <a:spLocks/>
          </p:cNvSpPr>
          <p:nvPr/>
        </p:nvSpPr>
        <p:spPr bwMode="auto">
          <a:xfrm>
            <a:off x="116505" y="228009"/>
            <a:ext cx="9135507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70000"/>
              </a:lnSpc>
            </a:pPr>
            <a:r>
              <a:rPr lang="en-US" sz="2250" dirty="0">
                <a:latin typeface="Verdana Regular"/>
                <a:ea typeface="ＭＳ Ｐゴシック" charset="0"/>
                <a:cs typeface="Lato Light" charset="0"/>
                <a:sym typeface="Lato Light" charset="0"/>
              </a:rPr>
              <a:t>Key Workflow Steps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59BE41B-B231-AE4F-9BD5-EF1FFB147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300" y="1643437"/>
            <a:ext cx="2536605" cy="253660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B2C36EE-A1FF-CC49-A5C0-8E3F78760BFA}"/>
              </a:ext>
            </a:extLst>
          </p:cNvPr>
          <p:cNvSpPr txBox="1"/>
          <p:nvPr/>
        </p:nvSpPr>
        <p:spPr>
          <a:xfrm>
            <a:off x="4505316" y="1259372"/>
            <a:ext cx="4521453" cy="33665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Computer vision analytics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Artifact extraction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OCR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</a:rPr>
              <a:t>Natural Language Processing</a:t>
            </a:r>
            <a:endParaRPr lang="pt-BR" sz="16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Algorithmic data detection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XML construction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Metadata extraction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Quality validation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5F0AC29-7F80-564E-BF26-D26D47903920}"/>
              </a:ext>
            </a:extLst>
          </p:cNvPr>
          <p:cNvSpPr/>
          <p:nvPr/>
        </p:nvSpPr>
        <p:spPr>
          <a:xfrm rot="21433582">
            <a:off x="280002" y="700644"/>
            <a:ext cx="4003202" cy="4005072"/>
          </a:xfrm>
          <a:prstGeom prst="rect">
            <a:avLst/>
          </a:prstGeom>
        </p:spPr>
        <p:txBody>
          <a:bodyPr wrap="square">
            <a:prstTxWarp prst="textArchDown">
              <a:avLst>
                <a:gd name="adj" fmla="val 16356887"/>
              </a:avLst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24/7 SaaS production       2M+ pages/month        Lights-out automation</a:t>
            </a:r>
          </a:p>
        </p:txBody>
      </p:sp>
    </p:spTree>
    <p:extLst>
      <p:ext uri="{BB962C8B-B14F-4D97-AF65-F5344CB8AC3E}">
        <p14:creationId xmlns:p14="http://schemas.microsoft.com/office/powerpoint/2010/main" val="57457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2">
            <a:extLst>
              <a:ext uri="{FF2B5EF4-FFF2-40B4-BE49-F238E27FC236}">
                <a16:creationId xmlns:a16="http://schemas.microsoft.com/office/drawing/2014/main" id="{8D60208F-1D66-5D4A-A10B-40B2A4D67866}"/>
              </a:ext>
            </a:extLst>
          </p:cNvPr>
          <p:cNvSpPr/>
          <p:nvPr/>
        </p:nvSpPr>
        <p:spPr>
          <a:xfrm>
            <a:off x="0" y="-1"/>
            <a:ext cx="9144000" cy="714375"/>
          </a:xfrm>
          <a:prstGeom prst="rect">
            <a:avLst/>
          </a:prstGeom>
          <a:solidFill>
            <a:srgbClr val="F7F7F7"/>
          </a:solidFill>
          <a:ln w="12700" cap="flat">
            <a:noFill/>
            <a:miter lim="400000"/>
          </a:ln>
          <a:effectLst>
            <a:outerShdw blurRad="12700" dist="12700" dir="5400000" rotWithShape="0">
              <a:srgbClr val="000000">
                <a:alpha val="15000"/>
              </a:srgbClr>
            </a:outerShdw>
          </a:effectLst>
        </p:spPr>
        <p:txBody>
          <a:bodyPr wrap="square" lIns="14288" tIns="14288" rIns="14288" bIns="14288" numCol="1" anchor="ctr">
            <a:noAutofit/>
          </a:bodyPr>
          <a:lstStyle/>
          <a:p>
            <a:pPr defTabSz="171450">
              <a:defRPr sz="3000" spc="29">
                <a:solidFill>
                  <a:srgbClr val="F5F5F5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>
              <a:latin typeface="Open Sans"/>
              <a:ea typeface="Open Sans"/>
              <a:cs typeface="Open San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2"/>
          </p:nvPr>
        </p:nvSpPr>
        <p:spPr>
          <a:xfrm>
            <a:off x="284276" y="761492"/>
            <a:ext cx="8197998" cy="42594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1400" dirty="0"/>
              <a:t>“</a:t>
            </a:r>
            <a:r>
              <a:rPr lang="en-US" sz="1400" b="1" dirty="0"/>
              <a:t>Read</a:t>
            </a:r>
            <a:r>
              <a:rPr lang="en-US" sz="1400" dirty="0"/>
              <a:t>,” “</a:t>
            </a:r>
            <a:r>
              <a:rPr lang="en-US" sz="1400" b="1" dirty="0"/>
              <a:t>understand</a:t>
            </a:r>
            <a:r>
              <a:rPr lang="en-US" sz="1400" dirty="0"/>
              <a:t>,” and </a:t>
            </a:r>
            <a:r>
              <a:rPr lang="en-US" sz="1400" b="1" dirty="0"/>
              <a:t>contextually structure </a:t>
            </a:r>
            <a:r>
              <a:rPr lang="en-US" sz="1400" dirty="0"/>
              <a:t>complex technical text buried in free-form content.</a:t>
            </a:r>
            <a:endParaRPr lang="en-US" dirty="0"/>
          </a:p>
          <a:p>
            <a:endParaRPr lang="en-US" dirty="0"/>
          </a:p>
        </p:txBody>
      </p:sp>
      <p:sp>
        <p:nvSpPr>
          <p:cNvPr id="5" name="Line Callout 2 (Border and Accent Bar) 4">
            <a:extLst>
              <a:ext uri="{FF2B5EF4-FFF2-40B4-BE49-F238E27FC236}">
                <a16:creationId xmlns:a16="http://schemas.microsoft.com/office/drawing/2014/main" id="{16159835-8186-DC4B-94E1-8D47F0D5C190}"/>
              </a:ext>
            </a:extLst>
          </p:cNvPr>
          <p:cNvSpPr/>
          <p:nvPr/>
        </p:nvSpPr>
        <p:spPr>
          <a:xfrm>
            <a:off x="5570376" y="3288484"/>
            <a:ext cx="3414233" cy="965827"/>
          </a:xfrm>
          <a:prstGeom prst="accentBorderCallout2">
            <a:avLst>
              <a:gd name="adj1" fmla="val 47982"/>
              <a:gd name="adj2" fmla="val -5213"/>
              <a:gd name="adj3" fmla="val 48202"/>
              <a:gd name="adj4" fmla="val -16667"/>
              <a:gd name="adj5" fmla="val 48053"/>
              <a:gd name="adj6" fmla="val -43100"/>
            </a:avLst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761B70-4CF7-5041-AD37-760D9D90A3DB}"/>
              </a:ext>
            </a:extLst>
          </p:cNvPr>
          <p:cNvSpPr txBox="1"/>
          <p:nvPr/>
        </p:nvSpPr>
        <p:spPr>
          <a:xfrm>
            <a:off x="5570376" y="3283000"/>
            <a:ext cx="32893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Verdana Regular"/>
              </a:rPr>
              <a:t>Stanford NLP engine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Verdana Regular"/>
              </a:rPr>
              <a:t>Princeton WordNet Lexical Database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Verdana Regular"/>
              </a:rPr>
              <a:t>Open Parser for Systemic IUPAC nomenclature (OPSIN), USPTO CPC, NIH MESH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BAFA46-CF12-8B4F-BB42-E82C8DEF88B0}"/>
              </a:ext>
            </a:extLst>
          </p:cNvPr>
          <p:cNvSpPr txBox="1"/>
          <p:nvPr/>
        </p:nvSpPr>
        <p:spPr>
          <a:xfrm>
            <a:off x="503852" y="3586731"/>
            <a:ext cx="356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Technologies &amp; Resources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3AFE9D-761D-A94C-8D99-E79DBFB7C1E8}"/>
              </a:ext>
            </a:extLst>
          </p:cNvPr>
          <p:cNvSpPr>
            <a:spLocks/>
          </p:cNvSpPr>
          <p:nvPr/>
        </p:nvSpPr>
        <p:spPr bwMode="auto">
          <a:xfrm>
            <a:off x="116505" y="228009"/>
            <a:ext cx="9135507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70000"/>
              </a:lnSpc>
            </a:pPr>
            <a:r>
              <a:rPr lang="en-US" sz="2250" dirty="0">
                <a:latin typeface="Verdana Regular"/>
                <a:ea typeface="ＭＳ Ｐゴシック" charset="0"/>
                <a:cs typeface="Lato Light" charset="0"/>
                <a:sym typeface="Lato Light" charset="0"/>
              </a:rPr>
              <a:t>Natural Language Processing  - Semantic Analysis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7ABD40-569C-9D47-BDFD-B8939DA8E21D}"/>
              </a:ext>
            </a:extLst>
          </p:cNvPr>
          <p:cNvSpPr txBox="1"/>
          <p:nvPr/>
        </p:nvSpPr>
        <p:spPr>
          <a:xfrm>
            <a:off x="116505" y="1663772"/>
            <a:ext cx="3410466" cy="1430256"/>
          </a:xfrm>
          <a:prstGeom prst="rect">
            <a:avLst/>
          </a:prstGeom>
          <a:noFill/>
          <a:ln>
            <a:solidFill>
              <a:schemeClr val="accent6"/>
            </a:solidFill>
          </a:ln>
          <a:effectLst/>
        </p:spPr>
        <p:txBody>
          <a:bodyPr wrap="square" rtlCol="0">
            <a:noAutofit/>
          </a:bodyPr>
          <a:lstStyle>
            <a:defPPr>
              <a:defRPr lang="en-US"/>
            </a:defPPr>
            <a:lvl1pPr>
              <a:defRPr sz="1200" b="0"/>
            </a:lvl1pPr>
          </a:lstStyle>
          <a:p>
            <a:r>
              <a:rPr lang="en-US" sz="1400" dirty="0"/>
              <a:t>FIG. 6 illustrates a diagram of the signal adaptive pre-filter 1200 and motion detector 1300 section within the segmented temporal processor 1400.  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895EBE-F788-2843-B578-C0F52E2493E5}"/>
              </a:ext>
            </a:extLst>
          </p:cNvPr>
          <p:cNvSpPr txBox="1"/>
          <p:nvPr/>
        </p:nvSpPr>
        <p:spPr>
          <a:xfrm>
            <a:off x="3857900" y="1652676"/>
            <a:ext cx="5126710" cy="1441352"/>
          </a:xfrm>
          <a:prstGeom prst="rect">
            <a:avLst/>
          </a:prstGeom>
          <a:noFill/>
          <a:ln>
            <a:solidFill>
              <a:schemeClr val="accent6"/>
            </a:solidFill>
          </a:ln>
          <a:effectLst/>
        </p:spPr>
        <p:txBody>
          <a:bodyPr wrap="square" rtlCol="0">
            <a:noAutofit/>
          </a:bodyPr>
          <a:lstStyle>
            <a:defPPr>
              <a:defRPr lang="en-US"/>
            </a:defPPr>
            <a:lvl1pPr>
              <a:defRPr sz="1200" b="1"/>
            </a:lvl1pPr>
          </a:lstStyle>
          <a:p>
            <a:r>
              <a:rPr lang="en-US" sz="1400" b="0" dirty="0"/>
              <a:t>&lt;para&gt;FIG. 6 illustrates a diagram of the &lt;part-name&gt;signal adaptive pre-filter&lt;/part-name&gt; &lt;part-number&gt;1200&lt;/part-number&gt; and &lt;part-name&gt;motion detector&lt;/part-name&gt; &lt;part-number&gt;1300&lt;/part-number&gt; section within the &lt;part-name&gt;segmented temporal processor&lt;/part-name&gt; &lt;part-number&gt;1400&lt;/part-number&gt;. &lt;/para&gt;</a:t>
            </a:r>
          </a:p>
          <a:p>
            <a:endParaRPr lang="en-US" b="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18E263-1D81-954A-BBB0-60004602141D}"/>
              </a:ext>
            </a:extLst>
          </p:cNvPr>
          <p:cNvSpPr txBox="1"/>
          <p:nvPr/>
        </p:nvSpPr>
        <p:spPr>
          <a:xfrm>
            <a:off x="3857900" y="1269767"/>
            <a:ext cx="5126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Fully tagged with the Part Names and Numbers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DB3832-0ADD-C749-AB73-04245170B66F}"/>
              </a:ext>
            </a:extLst>
          </p:cNvPr>
          <p:cNvSpPr txBox="1"/>
          <p:nvPr/>
        </p:nvSpPr>
        <p:spPr>
          <a:xfrm>
            <a:off x="116505" y="1269767"/>
            <a:ext cx="3410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 text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637FB1E0-614D-454A-BA24-85E596DD7852}"/>
              </a:ext>
            </a:extLst>
          </p:cNvPr>
          <p:cNvSpPr/>
          <p:nvPr/>
        </p:nvSpPr>
        <p:spPr>
          <a:xfrm>
            <a:off x="3526971" y="2312126"/>
            <a:ext cx="330929" cy="15675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9234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Callout 2 (Border and Accent Bar) 4">
            <a:extLst>
              <a:ext uri="{FF2B5EF4-FFF2-40B4-BE49-F238E27FC236}">
                <a16:creationId xmlns:a16="http://schemas.microsoft.com/office/drawing/2014/main" id="{16159835-8186-DC4B-94E1-8D47F0D5C190}"/>
              </a:ext>
            </a:extLst>
          </p:cNvPr>
          <p:cNvSpPr/>
          <p:nvPr/>
        </p:nvSpPr>
        <p:spPr>
          <a:xfrm>
            <a:off x="2218836" y="3333569"/>
            <a:ext cx="1910872" cy="965827"/>
          </a:xfrm>
          <a:prstGeom prst="accentBorderCallout2">
            <a:avLst>
              <a:gd name="adj1" fmla="val 47982"/>
              <a:gd name="adj2" fmla="val -6719"/>
              <a:gd name="adj3" fmla="val 48202"/>
              <a:gd name="adj4" fmla="val -16667"/>
              <a:gd name="adj5" fmla="val 48402"/>
              <a:gd name="adj6" fmla="val -26057"/>
            </a:avLst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761B70-4CF7-5041-AD37-760D9D90A3DB}"/>
              </a:ext>
            </a:extLst>
          </p:cNvPr>
          <p:cNvSpPr txBox="1"/>
          <p:nvPr/>
        </p:nvSpPr>
        <p:spPr>
          <a:xfrm>
            <a:off x="2218836" y="3333569"/>
            <a:ext cx="2052169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Verdana Regular"/>
              </a:rPr>
              <a:t>Lexical analysis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Verdana Regular"/>
              </a:rPr>
              <a:t>Syntactical Analysis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Verdana Regular"/>
              </a:rPr>
              <a:t>Regular Expressions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Verdana Regular"/>
              </a:rPr>
              <a:t>Pattern Recognition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Verdana Regular"/>
              </a:rPr>
              <a:t>OCR Recovery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BAFA46-CF12-8B4F-BB42-E82C8DEF88B0}"/>
              </a:ext>
            </a:extLst>
          </p:cNvPr>
          <p:cNvSpPr txBox="1"/>
          <p:nvPr/>
        </p:nvSpPr>
        <p:spPr>
          <a:xfrm>
            <a:off x="0" y="3598708"/>
            <a:ext cx="2125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Techniques</a:t>
            </a:r>
            <a:endParaRPr lang="en-US" dirty="0"/>
          </a:p>
        </p:txBody>
      </p:sp>
      <p:sp>
        <p:nvSpPr>
          <p:cNvPr id="8" name="Shape 2">
            <a:extLst>
              <a:ext uri="{FF2B5EF4-FFF2-40B4-BE49-F238E27FC236}">
                <a16:creationId xmlns:a16="http://schemas.microsoft.com/office/drawing/2014/main" id="{88B7D7A6-7AA0-FB4E-9F7A-EA7409B74A5F}"/>
              </a:ext>
            </a:extLst>
          </p:cNvPr>
          <p:cNvSpPr/>
          <p:nvPr/>
        </p:nvSpPr>
        <p:spPr>
          <a:xfrm>
            <a:off x="0" y="-1"/>
            <a:ext cx="9144000" cy="714375"/>
          </a:xfrm>
          <a:prstGeom prst="rect">
            <a:avLst/>
          </a:prstGeom>
          <a:solidFill>
            <a:srgbClr val="F7F7F7"/>
          </a:solidFill>
          <a:ln w="12700" cap="flat">
            <a:noFill/>
            <a:miter lim="400000"/>
          </a:ln>
          <a:effectLst>
            <a:outerShdw blurRad="12700" dist="12700" dir="5400000" rotWithShape="0">
              <a:srgbClr val="000000">
                <a:alpha val="15000"/>
              </a:srgbClr>
            </a:outerShdw>
          </a:effectLst>
        </p:spPr>
        <p:txBody>
          <a:bodyPr wrap="square" lIns="14288" tIns="14288" rIns="14288" bIns="14288" numCol="1" anchor="ctr">
            <a:noAutofit/>
          </a:bodyPr>
          <a:lstStyle/>
          <a:p>
            <a:pPr defTabSz="171450">
              <a:defRPr sz="3000" spc="29">
                <a:solidFill>
                  <a:srgbClr val="F5F5F5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>
              <a:latin typeface="Open Sans"/>
              <a:ea typeface="Open Sans"/>
              <a:cs typeface="Open San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3AFE9D-761D-A94C-8D99-E79DBFB7C1E8}"/>
              </a:ext>
            </a:extLst>
          </p:cNvPr>
          <p:cNvSpPr>
            <a:spLocks/>
          </p:cNvSpPr>
          <p:nvPr/>
        </p:nvSpPr>
        <p:spPr bwMode="auto">
          <a:xfrm>
            <a:off x="116505" y="228009"/>
            <a:ext cx="9135507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70000"/>
              </a:lnSpc>
            </a:pPr>
            <a:r>
              <a:rPr lang="en-US" sz="2250" dirty="0">
                <a:latin typeface="Verdana Regular"/>
                <a:ea typeface="ＭＳ Ｐゴシック" charset="0"/>
                <a:cs typeface="Lato Light" charset="0"/>
                <a:sym typeface="Lato Light" charset="0"/>
              </a:rPr>
              <a:t>Rules-based Algorithms – Claim Documents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2C50B8-CA74-F14C-BDF0-833AF2489E3D}"/>
              </a:ext>
            </a:extLst>
          </p:cNvPr>
          <p:cNvSpPr txBox="1"/>
          <p:nvPr/>
        </p:nvSpPr>
        <p:spPr>
          <a:xfrm>
            <a:off x="116505" y="1703099"/>
            <a:ext cx="4013202" cy="1107310"/>
          </a:xfrm>
          <a:prstGeom prst="rect">
            <a:avLst/>
          </a:prstGeom>
          <a:noFill/>
          <a:ln>
            <a:solidFill>
              <a:schemeClr val="accent6"/>
            </a:solidFill>
          </a:ln>
          <a:effectLst/>
        </p:spPr>
        <p:txBody>
          <a:bodyPr wrap="square" rtlCol="0">
            <a:noAutofit/>
          </a:bodyPr>
          <a:lstStyle>
            <a:defPPr>
              <a:defRPr lang="en-US"/>
            </a:defPPr>
            <a:lvl1pPr>
              <a:defRPr sz="1400" b="0"/>
            </a:lvl1pPr>
          </a:lstStyle>
          <a:p>
            <a:r>
              <a:rPr lang="en-US" dirty="0"/>
              <a:t>2. (Original)   The method of claim 1, wherein the mixed analog audio signal is transmitted to the terrestrial uplink device using a radio frequency connection.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E9FC60-1EF0-9B4C-9BE5-B49AE00C0DDE}"/>
              </a:ext>
            </a:extLst>
          </p:cNvPr>
          <p:cNvSpPr txBox="1"/>
          <p:nvPr/>
        </p:nvSpPr>
        <p:spPr>
          <a:xfrm>
            <a:off x="4363856" y="1698551"/>
            <a:ext cx="4780144" cy="2447552"/>
          </a:xfrm>
          <a:prstGeom prst="rect">
            <a:avLst/>
          </a:prstGeom>
          <a:noFill/>
          <a:ln>
            <a:solidFill>
              <a:schemeClr val="accent6"/>
            </a:solidFill>
          </a:ln>
          <a:effectLst/>
        </p:spPr>
        <p:txBody>
          <a:bodyPr wrap="square" rtlCol="0">
            <a:noAutofit/>
          </a:bodyPr>
          <a:lstStyle>
            <a:defPPr>
              <a:defRPr lang="en-US"/>
            </a:defPPr>
            <a:lvl1pPr>
              <a:defRPr sz="1400" b="0"/>
            </a:lvl1pPr>
          </a:lstStyle>
          <a:p>
            <a:pPr hangingPunct="0"/>
            <a:r>
              <a:rPr lang="en-US" dirty="0"/>
              <a:t>&lt;Claim&gt;id=CLM00002  &lt;ClaimNumber&gt;2&lt;/ClaimNumber&gt;&lt;ClaimText&gt;</a:t>
            </a:r>
          </a:p>
          <a:p>
            <a:pPr hangingPunct="0"/>
            <a:r>
              <a:rPr lang="en-US" dirty="0"/>
              <a:t>&lt;ClaimLabelText&gt;2.&lt;/ClaimLabelText&gt;     (Original) The method of claim &lt;ClaimReference&gt;1CLM-00001&lt;/ClaimReference&gt;, wherein the mixed analog audio signal is transmitted to the terrestrial uplink device using a radio frequency connection.</a:t>
            </a:r>
          </a:p>
          <a:p>
            <a:pPr hangingPunct="0"/>
            <a:r>
              <a:rPr lang="en-US" dirty="0"/>
              <a:t>&lt;ClaimStatusCategory&gt;original&lt;/ClaimStatusCategory&gt;</a:t>
            </a:r>
          </a:p>
          <a:p>
            <a:pPr hangingPunct="0"/>
            <a:r>
              <a:rPr lang="en-US" dirty="0"/>
              <a:t>&lt;ClaimTypeCategory&gt;Dependent&lt;/ClaimTypeCategory&gt;&lt;/ClaimText&lt;/Claim&gt;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EB441A-5D64-344A-BB06-F48B95A54964}"/>
              </a:ext>
            </a:extLst>
          </p:cNvPr>
          <p:cNvSpPr txBox="1"/>
          <p:nvPr/>
        </p:nvSpPr>
        <p:spPr>
          <a:xfrm>
            <a:off x="144111" y="794268"/>
            <a:ext cx="7375737" cy="523220"/>
          </a:xfrm>
          <a:prstGeom prst="rect">
            <a:avLst/>
          </a:prstGeom>
        </p:spPr>
        <p:txBody>
          <a:bodyPr lIns="0"/>
          <a:lstStyle>
            <a:lvl1pPr indent="0">
              <a:spcBef>
                <a:spcPts val="0"/>
              </a:spcBef>
              <a:buClr>
                <a:srgbClr val="D3002D"/>
              </a:buClr>
              <a:buFontTx/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  <a:lvl2pPr marL="514350" indent="-168275"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Arial"/>
              <a:buChar char="•"/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2pPr>
            <a:lvl3pPr marL="796925" indent="-168275"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Arial"/>
              <a:buChar char="•"/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3pPr>
            <a:lvl4pPr marL="1085850" indent="-168275"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Arial"/>
              <a:buChar char="•"/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dirty="0"/>
              <a:t>Semantic tagging to distinguish certain attributes, tag cross-references, and dependencies.</a:t>
            </a:r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4B0BAF-A045-0A45-BD4C-708DBCD681B8}"/>
              </a:ext>
            </a:extLst>
          </p:cNvPr>
          <p:cNvSpPr txBox="1"/>
          <p:nvPr/>
        </p:nvSpPr>
        <p:spPr>
          <a:xfrm>
            <a:off x="144111" y="1345522"/>
            <a:ext cx="3410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 text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812DC1-01B3-D84D-AC74-CC416C2998BD}"/>
              </a:ext>
            </a:extLst>
          </p:cNvPr>
          <p:cNvSpPr txBox="1"/>
          <p:nvPr/>
        </p:nvSpPr>
        <p:spPr>
          <a:xfrm>
            <a:off x="4391461" y="1345522"/>
            <a:ext cx="3410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Tagged</a:t>
            </a: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09FB43C2-89DE-B64A-91B4-E95774ED470A}"/>
              </a:ext>
            </a:extLst>
          </p:cNvPr>
          <p:cNvSpPr/>
          <p:nvPr/>
        </p:nvSpPr>
        <p:spPr>
          <a:xfrm>
            <a:off x="4125521" y="2312126"/>
            <a:ext cx="226029" cy="15675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26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59C8587-D0D0-E14F-AE10-AE79011BAC8E}"/>
              </a:ext>
            </a:extLst>
          </p:cNvPr>
          <p:cNvSpPr/>
          <p:nvPr/>
        </p:nvSpPr>
        <p:spPr>
          <a:xfrm>
            <a:off x="0" y="4261757"/>
            <a:ext cx="9144000" cy="8817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C600E6CB-3DDC-AC42-B741-C8ABB53FA692}"/>
              </a:ext>
            </a:extLst>
          </p:cNvPr>
          <p:cNvCxnSpPr>
            <a:cxnSpLocks/>
          </p:cNvCxnSpPr>
          <p:nvPr/>
        </p:nvCxnSpPr>
        <p:spPr bwMode="auto">
          <a:xfrm>
            <a:off x="7636424" y="1466759"/>
            <a:ext cx="3904" cy="3149925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17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7" name="Elbow Connector 76">
            <a:extLst>
              <a:ext uri="{FF2B5EF4-FFF2-40B4-BE49-F238E27FC236}">
                <a16:creationId xmlns:a16="http://schemas.microsoft.com/office/drawing/2014/main" id="{4A0996B3-7475-704E-AD51-A45186C22BFE}"/>
              </a:ext>
            </a:extLst>
          </p:cNvPr>
          <p:cNvCxnSpPr>
            <a:cxnSpLocks/>
            <a:endCxn id="89" idx="1"/>
          </p:cNvCxnSpPr>
          <p:nvPr/>
        </p:nvCxnSpPr>
        <p:spPr bwMode="auto">
          <a:xfrm rot="16200000" flipH="1">
            <a:off x="3755915" y="1703769"/>
            <a:ext cx="3365948" cy="2891929"/>
          </a:xfrm>
          <a:prstGeom prst="bentConnector2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17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Shape 2">
            <a:extLst>
              <a:ext uri="{FF2B5EF4-FFF2-40B4-BE49-F238E27FC236}">
                <a16:creationId xmlns:a16="http://schemas.microsoft.com/office/drawing/2014/main" id="{D726D5D3-4F6E-E740-B05C-F7A660BA1AC4}"/>
              </a:ext>
            </a:extLst>
          </p:cNvPr>
          <p:cNvSpPr/>
          <p:nvPr/>
        </p:nvSpPr>
        <p:spPr>
          <a:xfrm>
            <a:off x="0" y="-1"/>
            <a:ext cx="9144000" cy="714375"/>
          </a:xfrm>
          <a:prstGeom prst="rect">
            <a:avLst/>
          </a:prstGeom>
          <a:solidFill>
            <a:srgbClr val="F7F7F7"/>
          </a:solidFill>
          <a:ln w="12700" cap="flat">
            <a:noFill/>
            <a:miter lim="400000"/>
          </a:ln>
          <a:effectLst>
            <a:outerShdw blurRad="12700" dist="12700" dir="5400000" rotWithShape="0">
              <a:srgbClr val="000000">
                <a:alpha val="15000"/>
              </a:srgbClr>
            </a:outerShdw>
          </a:effectLst>
        </p:spPr>
        <p:txBody>
          <a:bodyPr wrap="square" lIns="14288" tIns="14288" rIns="14288" bIns="14288" numCol="1" anchor="ctr">
            <a:noAutofit/>
          </a:bodyPr>
          <a:lstStyle/>
          <a:p>
            <a:pPr defTabSz="171450">
              <a:defRPr sz="3000" spc="29">
                <a:solidFill>
                  <a:srgbClr val="F5F5F5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>
              <a:latin typeface="Open Sans"/>
              <a:ea typeface="Open Sans"/>
              <a:cs typeface="Open San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38116C5-01EC-D045-9D53-FBF138F54FC7}"/>
              </a:ext>
            </a:extLst>
          </p:cNvPr>
          <p:cNvSpPr>
            <a:spLocks/>
          </p:cNvSpPr>
          <p:nvPr/>
        </p:nvSpPr>
        <p:spPr bwMode="auto">
          <a:xfrm>
            <a:off x="116505" y="228009"/>
            <a:ext cx="9135507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70000"/>
              </a:lnSpc>
            </a:pPr>
            <a:r>
              <a:rPr lang="en-US" sz="2250" dirty="0">
                <a:latin typeface="Verdana Regular"/>
                <a:ea typeface="ＭＳ Ｐゴシック" charset="0"/>
                <a:cs typeface="Lato Light" charset="0"/>
                <a:sym typeface="Lato Light" charset="0"/>
              </a:rPr>
              <a:t>Built for Scalability: Parallel Computing Stack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6E6421-1D74-DA48-975C-D3CB716979A0}"/>
              </a:ext>
            </a:extLst>
          </p:cNvPr>
          <p:cNvSpPr/>
          <p:nvPr/>
        </p:nvSpPr>
        <p:spPr bwMode="auto">
          <a:xfrm>
            <a:off x="116505" y="843558"/>
            <a:ext cx="1107123" cy="283113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34290" tIns="17145" rIns="34290" bIns="17145" numCol="1" rtlCol="0" anchor="t" anchorCtr="0" compatLnSpc="1">
            <a:prstTxWarp prst="textNoShape">
              <a:avLst/>
            </a:prstTxWarp>
          </a:bodyPr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</a:pPr>
            <a:endParaRPr lang="en-US" sz="2100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9ECCA4-9F3A-1247-803A-65B670C144AF}"/>
              </a:ext>
            </a:extLst>
          </p:cNvPr>
          <p:cNvSpPr txBox="1"/>
          <p:nvPr/>
        </p:nvSpPr>
        <p:spPr>
          <a:xfrm>
            <a:off x="116505" y="852879"/>
            <a:ext cx="11071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USPTO</a:t>
            </a:r>
            <a:endParaRPr lang="en-US" sz="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78A0AF0-C60A-BA42-AE37-4199AF6DA186}"/>
              </a:ext>
            </a:extLst>
          </p:cNvPr>
          <p:cNvSpPr/>
          <p:nvPr/>
        </p:nvSpPr>
        <p:spPr bwMode="auto">
          <a:xfrm>
            <a:off x="2870811" y="843558"/>
            <a:ext cx="1586027" cy="283113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34290" tIns="17145" rIns="34290" bIns="17145" numCol="1" rtlCol="0" anchor="t" anchorCtr="0" compatLnSpc="1">
            <a:prstTxWarp prst="textNoShape">
              <a:avLst/>
            </a:prstTxWarp>
          </a:bodyPr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</a:pPr>
            <a:endParaRPr lang="en-US" sz="2100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BB9C8C6-EE2D-F440-A22A-05EF0D075410}"/>
              </a:ext>
            </a:extLst>
          </p:cNvPr>
          <p:cNvSpPr txBox="1"/>
          <p:nvPr/>
        </p:nvSpPr>
        <p:spPr>
          <a:xfrm>
            <a:off x="3050218" y="837758"/>
            <a:ext cx="1123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DCL Inbox</a:t>
            </a:r>
            <a:endParaRPr lang="en-US" sz="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94E2DCF-B5FE-E04E-AE8F-01CAB8EED91E}"/>
              </a:ext>
            </a:extLst>
          </p:cNvPr>
          <p:cNvCxnSpPr>
            <a:cxnSpLocks/>
            <a:stCxn id="4" idx="3"/>
            <a:endCxn id="47" idx="1"/>
          </p:cNvCxnSpPr>
          <p:nvPr/>
        </p:nvCxnSpPr>
        <p:spPr bwMode="auto">
          <a:xfrm>
            <a:off x="1223628" y="985115"/>
            <a:ext cx="1647183" cy="0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17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9E3CCBD-AD37-4C4D-BB2C-66ABDE3FA5BD}"/>
              </a:ext>
            </a:extLst>
          </p:cNvPr>
          <p:cNvSpPr txBox="1"/>
          <p:nvPr/>
        </p:nvSpPr>
        <p:spPr>
          <a:xfrm>
            <a:off x="1353937" y="737732"/>
            <a:ext cx="127631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  <a:p>
            <a:r>
              <a:rPr lang="en-US" sz="1350" i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High volume</a:t>
            </a:r>
          </a:p>
        </p:txBody>
      </p:sp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328E7695-5CD9-EC4C-A1EF-6ADDEB4E47EE}"/>
              </a:ext>
            </a:extLst>
          </p:cNvPr>
          <p:cNvCxnSpPr>
            <a:cxnSpLocks/>
            <a:stCxn id="47" idx="3"/>
            <a:endCxn id="9" idx="0"/>
          </p:cNvCxnSpPr>
          <p:nvPr/>
        </p:nvCxnSpPr>
        <p:spPr bwMode="auto">
          <a:xfrm>
            <a:off x="4456838" y="985115"/>
            <a:ext cx="1515010" cy="326242"/>
          </a:xfrm>
          <a:prstGeom prst="bentConnector2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17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E17D5463-9E70-EA4B-9519-F0EC50BC821F}"/>
              </a:ext>
            </a:extLst>
          </p:cNvPr>
          <p:cNvCxnSpPr>
            <a:cxnSpLocks/>
          </p:cNvCxnSpPr>
          <p:nvPr/>
        </p:nvCxnSpPr>
        <p:spPr bwMode="auto">
          <a:xfrm>
            <a:off x="5868144" y="1466759"/>
            <a:ext cx="0" cy="3352072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17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9" name="Rectangle 88">
            <a:extLst>
              <a:ext uri="{FF2B5EF4-FFF2-40B4-BE49-F238E27FC236}">
                <a16:creationId xmlns:a16="http://schemas.microsoft.com/office/drawing/2014/main" id="{CAE04EA5-4010-6F49-B7B4-6E4E8D4C32F0}"/>
              </a:ext>
            </a:extLst>
          </p:cNvPr>
          <p:cNvSpPr/>
          <p:nvPr/>
        </p:nvSpPr>
        <p:spPr bwMode="auto">
          <a:xfrm>
            <a:off x="6884854" y="4616684"/>
            <a:ext cx="2131774" cy="432048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34290" tIns="17145" rIns="34290" bIns="17145" numCol="1" rtlCol="0" anchor="t" anchorCtr="0" compatLnSpc="1">
            <a:prstTxWarp prst="textNoShape">
              <a:avLst/>
            </a:prstTxWarp>
          </a:bodyPr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</a:pPr>
            <a:endParaRPr lang="en-US" sz="2100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E86F58B-AF35-4A4A-9763-D1D9D1FF1367}"/>
              </a:ext>
            </a:extLst>
          </p:cNvPr>
          <p:cNvSpPr txBox="1"/>
          <p:nvPr/>
        </p:nvSpPr>
        <p:spPr>
          <a:xfrm>
            <a:off x="6884854" y="4667009"/>
            <a:ext cx="2125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USPTO Outbox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B47906AA-9E34-DD46-8DAF-0AC131897F0D}"/>
              </a:ext>
            </a:extLst>
          </p:cNvPr>
          <p:cNvSpPr/>
          <p:nvPr/>
        </p:nvSpPr>
        <p:spPr>
          <a:xfrm>
            <a:off x="116505" y="1973146"/>
            <a:ext cx="30040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Font typeface="Wingdings" pitchFamily="2" charset="2"/>
              <a:buChar char="ü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 Regular"/>
              </a:rPr>
              <a:t>Lights-out automation</a:t>
            </a:r>
          </a:p>
          <a:p>
            <a:pPr marL="257175" indent="-257175">
              <a:buFont typeface="Wingdings" pitchFamily="2" charset="2"/>
              <a:buChar char="ü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 Regular"/>
              </a:rPr>
              <a:t>Scalable</a:t>
            </a:r>
          </a:p>
          <a:p>
            <a:pPr marL="257175" indent="-257175">
              <a:buFont typeface="Wingdings" pitchFamily="2" charset="2"/>
              <a:buChar char="ü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 Regular"/>
              </a:rPr>
              <a:t>Unlimited volume</a:t>
            </a:r>
          </a:p>
          <a:p>
            <a:pPr marL="257175" indent="-257175">
              <a:buFont typeface="Wingdings" pitchFamily="2" charset="2"/>
              <a:buChar char="ü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 Regular"/>
              </a:rPr>
              <a:t>Secure system boundary (NIST 800.53)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C64C6B02-2C6B-9648-A4F9-00A0C2174010}"/>
              </a:ext>
            </a:extLst>
          </p:cNvPr>
          <p:cNvGrpSpPr/>
          <p:nvPr/>
        </p:nvGrpSpPr>
        <p:grpSpPr>
          <a:xfrm>
            <a:off x="5007873" y="1728278"/>
            <a:ext cx="1596447" cy="318445"/>
            <a:chOff x="4520882" y="90804"/>
            <a:chExt cx="4257193" cy="849185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42733596-36F7-8C41-A298-629E2EF3C8C8}"/>
                </a:ext>
              </a:extLst>
            </p:cNvPr>
            <p:cNvSpPr/>
            <p:nvPr/>
          </p:nvSpPr>
          <p:spPr>
            <a:xfrm>
              <a:off x="4571824" y="90804"/>
              <a:ext cx="4206251" cy="814228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78D15542-8091-2A4B-923F-F0E1D1D248B2}"/>
                </a:ext>
              </a:extLst>
            </p:cNvPr>
            <p:cNvSpPr txBox="1"/>
            <p:nvPr/>
          </p:nvSpPr>
          <p:spPr>
            <a:xfrm>
              <a:off x="4520882" y="126177"/>
              <a:ext cx="4206252" cy="8138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668" tIns="6668" rIns="6668" bIns="6668" numCol="1" spcCol="1270" anchor="ctr" anchorCtr="0">
              <a:noAutofit/>
            </a:bodyPr>
            <a:lstStyle/>
            <a:p>
              <a:pPr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5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Receive &amp; Validate Transmission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E8D5043-E242-3C40-9CCF-7A23F5DB9CD6}"/>
              </a:ext>
            </a:extLst>
          </p:cNvPr>
          <p:cNvGrpSpPr/>
          <p:nvPr/>
        </p:nvGrpSpPr>
        <p:grpSpPr>
          <a:xfrm>
            <a:off x="4977248" y="2074963"/>
            <a:ext cx="1632114" cy="360369"/>
            <a:chOff x="4382408" y="962146"/>
            <a:chExt cx="4352304" cy="960983"/>
          </a:xfrm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811EDC64-5108-BE48-8F8E-FE2DF01FC5AF}"/>
                </a:ext>
              </a:extLst>
            </p:cNvPr>
            <p:cNvSpPr/>
            <p:nvPr/>
          </p:nvSpPr>
          <p:spPr>
            <a:xfrm>
              <a:off x="4528461" y="1021469"/>
              <a:ext cx="4206251" cy="901660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10CA1B7B-33BA-7A42-8F95-B2DB30999019}"/>
                </a:ext>
              </a:extLst>
            </p:cNvPr>
            <p:cNvSpPr txBox="1"/>
            <p:nvPr/>
          </p:nvSpPr>
          <p:spPr>
            <a:xfrm>
              <a:off x="4382408" y="962146"/>
              <a:ext cx="4206251" cy="9016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668" tIns="6668" rIns="6668" bIns="6668" numCol="1" spcCol="1270" anchor="ctr" anchorCtr="0">
              <a:noAutofit/>
            </a:bodyPr>
            <a:lstStyle/>
            <a:p>
              <a:pPr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5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CV Analytics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2F3F791B-2878-3649-B7CF-6D34A8117C28}"/>
              </a:ext>
            </a:extLst>
          </p:cNvPr>
          <p:cNvGrpSpPr/>
          <p:nvPr/>
        </p:nvGrpSpPr>
        <p:grpSpPr>
          <a:xfrm>
            <a:off x="5025470" y="2473292"/>
            <a:ext cx="1604729" cy="320647"/>
            <a:chOff x="4528461" y="2039258"/>
            <a:chExt cx="4279278" cy="855057"/>
          </a:xfrm>
        </p:grpSpPr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980C3715-96F5-5A4F-887F-EBE2D6C2F46E}"/>
                </a:ext>
              </a:extLst>
            </p:cNvPr>
            <p:cNvSpPr/>
            <p:nvPr/>
          </p:nvSpPr>
          <p:spPr>
            <a:xfrm>
              <a:off x="4528461" y="2039258"/>
              <a:ext cx="4206251" cy="814228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E5A96A69-862F-3342-99DB-F050A4EB9AEA}"/>
                </a:ext>
              </a:extLst>
            </p:cNvPr>
            <p:cNvSpPr txBox="1"/>
            <p:nvPr/>
          </p:nvSpPr>
          <p:spPr>
            <a:xfrm>
              <a:off x="4601488" y="2080087"/>
              <a:ext cx="4206251" cy="8142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668" tIns="6668" rIns="6668" bIns="6668" numCol="1" spcCol="1270" anchor="ctr" anchorCtr="0">
              <a:noAutofit/>
            </a:bodyPr>
            <a:lstStyle/>
            <a:p>
              <a:pPr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5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Artifact Extraction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DF9705D5-5DC1-FE41-B311-D1FBE4E47ED7}"/>
              </a:ext>
            </a:extLst>
          </p:cNvPr>
          <p:cNvGrpSpPr/>
          <p:nvPr/>
        </p:nvGrpSpPr>
        <p:grpSpPr>
          <a:xfrm>
            <a:off x="5026976" y="2861304"/>
            <a:ext cx="1580186" cy="312180"/>
            <a:chOff x="4520882" y="3057044"/>
            <a:chExt cx="4213830" cy="832479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03FFBBF1-DB3C-C64E-9DE2-BE9C7C27542A}"/>
                </a:ext>
              </a:extLst>
            </p:cNvPr>
            <p:cNvSpPr/>
            <p:nvPr/>
          </p:nvSpPr>
          <p:spPr>
            <a:xfrm>
              <a:off x="4528461" y="3057044"/>
              <a:ext cx="4206251" cy="814228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1DC37491-6BA0-2F44-9B9B-3A8E9AD3228F}"/>
                </a:ext>
              </a:extLst>
            </p:cNvPr>
            <p:cNvSpPr txBox="1"/>
            <p:nvPr/>
          </p:nvSpPr>
          <p:spPr>
            <a:xfrm>
              <a:off x="4520882" y="3075295"/>
              <a:ext cx="4206251" cy="8142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668" tIns="6668" rIns="6668" bIns="6668" numCol="1" spcCol="1270" anchor="ctr" anchorCtr="0">
              <a:noAutofit/>
            </a:bodyPr>
            <a:lstStyle/>
            <a:p>
              <a:pPr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5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OCR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DEF63CFD-6E46-0F42-A05D-533A2A89DF84}"/>
              </a:ext>
            </a:extLst>
          </p:cNvPr>
          <p:cNvGrpSpPr/>
          <p:nvPr/>
        </p:nvGrpSpPr>
        <p:grpSpPr>
          <a:xfrm>
            <a:off x="5009223" y="3243253"/>
            <a:ext cx="1595097" cy="312179"/>
            <a:chOff x="4481120" y="4074830"/>
            <a:chExt cx="4253592" cy="832476"/>
          </a:xfrm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2F353DAB-BF45-EF41-831F-138C9B051BD2}"/>
                </a:ext>
              </a:extLst>
            </p:cNvPr>
            <p:cNvSpPr/>
            <p:nvPr/>
          </p:nvSpPr>
          <p:spPr>
            <a:xfrm>
              <a:off x="4528461" y="4074830"/>
              <a:ext cx="4206251" cy="814228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3B6FC1D0-AFE9-1F43-973F-34D7C1AD1CA3}"/>
                </a:ext>
              </a:extLst>
            </p:cNvPr>
            <p:cNvSpPr txBox="1"/>
            <p:nvPr/>
          </p:nvSpPr>
          <p:spPr>
            <a:xfrm>
              <a:off x="4481120" y="4093078"/>
              <a:ext cx="4206251" cy="8142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668" tIns="6668" rIns="6668" bIns="6668" numCol="1" spcCol="1270" anchor="ctr" anchorCtr="0">
              <a:noAutofit/>
            </a:bodyPr>
            <a:lstStyle/>
            <a:p>
              <a:pPr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5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NLP &amp; Algorithmic Data Classification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0546395C-8888-A543-8A05-1A6E4CC3DECA}"/>
              </a:ext>
            </a:extLst>
          </p:cNvPr>
          <p:cNvGrpSpPr/>
          <p:nvPr/>
        </p:nvGrpSpPr>
        <p:grpSpPr>
          <a:xfrm>
            <a:off x="4977248" y="3631765"/>
            <a:ext cx="1632114" cy="312179"/>
            <a:chOff x="4382408" y="5092616"/>
            <a:chExt cx="4352304" cy="832476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6128BE85-69A2-694A-A7EC-DDA907C3914D}"/>
                </a:ext>
              </a:extLst>
            </p:cNvPr>
            <p:cNvSpPr/>
            <p:nvPr/>
          </p:nvSpPr>
          <p:spPr>
            <a:xfrm>
              <a:off x="4528461" y="5092616"/>
              <a:ext cx="4206251" cy="814228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AA4E5465-F0F7-3049-9F01-C33BF53C16FE}"/>
                </a:ext>
              </a:extLst>
            </p:cNvPr>
            <p:cNvSpPr txBox="1"/>
            <p:nvPr/>
          </p:nvSpPr>
          <p:spPr>
            <a:xfrm>
              <a:off x="4382408" y="5110864"/>
              <a:ext cx="4206251" cy="8142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668" tIns="6668" rIns="6668" bIns="6668" numCol="1" spcCol="1270" anchor="ctr" anchorCtr="0">
              <a:noAutofit/>
            </a:bodyPr>
            <a:lstStyle/>
            <a:p>
              <a:pPr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5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Construct XML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2E2CED05-14FC-E145-AB02-5C5F45709A26}"/>
              </a:ext>
            </a:extLst>
          </p:cNvPr>
          <p:cNvGrpSpPr/>
          <p:nvPr/>
        </p:nvGrpSpPr>
        <p:grpSpPr>
          <a:xfrm>
            <a:off x="4984002" y="4034371"/>
            <a:ext cx="1623160" cy="318528"/>
            <a:chOff x="4406285" y="6075223"/>
            <a:chExt cx="4328427" cy="849407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8853009B-F67C-F24A-BB61-190C946544C7}"/>
                </a:ext>
              </a:extLst>
            </p:cNvPr>
            <p:cNvSpPr/>
            <p:nvPr/>
          </p:nvSpPr>
          <p:spPr>
            <a:xfrm>
              <a:off x="4528461" y="6110402"/>
              <a:ext cx="4206251" cy="814228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3B15B837-C3ED-964F-8B37-38A980C91F2E}"/>
                </a:ext>
              </a:extLst>
            </p:cNvPr>
            <p:cNvSpPr txBox="1"/>
            <p:nvPr/>
          </p:nvSpPr>
          <p:spPr>
            <a:xfrm>
              <a:off x="4406285" y="6075223"/>
              <a:ext cx="4206251" cy="8142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668" tIns="6668" rIns="6668" bIns="6668" numCol="1" spcCol="1270" anchor="ctr" anchorCtr="0">
              <a:noAutofit/>
            </a:bodyPr>
            <a:lstStyle/>
            <a:p>
              <a:pPr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5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QA Validation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30526D6B-0618-6442-A02D-978C81A7EF3E}"/>
              </a:ext>
            </a:extLst>
          </p:cNvPr>
          <p:cNvSpPr/>
          <p:nvPr/>
        </p:nvSpPr>
        <p:spPr bwMode="auto">
          <a:xfrm>
            <a:off x="6847754" y="1726795"/>
            <a:ext cx="1577340" cy="305181"/>
          </a:xfrm>
          <a:custGeom>
            <a:avLst/>
            <a:gdLst>
              <a:gd name="connsiteX0" fmla="*/ 0 w 4139495"/>
              <a:gd name="connsiteY0" fmla="*/ 0 h 720080"/>
              <a:gd name="connsiteX1" fmla="*/ 4139495 w 4139495"/>
              <a:gd name="connsiteY1" fmla="*/ 0 h 720080"/>
              <a:gd name="connsiteX2" fmla="*/ 4139495 w 4139495"/>
              <a:gd name="connsiteY2" fmla="*/ 720080 h 720080"/>
              <a:gd name="connsiteX3" fmla="*/ 0 w 4139495"/>
              <a:gd name="connsiteY3" fmla="*/ 720080 h 720080"/>
              <a:gd name="connsiteX4" fmla="*/ 0 w 4139495"/>
              <a:gd name="connsiteY4" fmla="*/ 0 h 720080"/>
              <a:gd name="connsiteX0" fmla="*/ 0 w 4139495"/>
              <a:gd name="connsiteY0" fmla="*/ 0 h 720080"/>
              <a:gd name="connsiteX1" fmla="*/ 4139495 w 4139495"/>
              <a:gd name="connsiteY1" fmla="*/ 0 h 720080"/>
              <a:gd name="connsiteX2" fmla="*/ 4133921 w 4139495"/>
              <a:gd name="connsiteY2" fmla="*/ 120534 h 720080"/>
              <a:gd name="connsiteX3" fmla="*/ 4139495 w 4139495"/>
              <a:gd name="connsiteY3" fmla="*/ 720080 h 720080"/>
              <a:gd name="connsiteX4" fmla="*/ 0 w 4139495"/>
              <a:gd name="connsiteY4" fmla="*/ 720080 h 720080"/>
              <a:gd name="connsiteX5" fmla="*/ 0 w 4139495"/>
              <a:gd name="connsiteY5" fmla="*/ 0 h 720080"/>
              <a:gd name="connsiteX0" fmla="*/ 0 w 4139495"/>
              <a:gd name="connsiteY0" fmla="*/ 0 h 720080"/>
              <a:gd name="connsiteX1" fmla="*/ 4139495 w 4139495"/>
              <a:gd name="connsiteY1" fmla="*/ 0 h 720080"/>
              <a:gd name="connsiteX2" fmla="*/ 3929300 w 4139495"/>
              <a:gd name="connsiteY2" fmla="*/ 171689 h 720080"/>
              <a:gd name="connsiteX3" fmla="*/ 4139495 w 4139495"/>
              <a:gd name="connsiteY3" fmla="*/ 720080 h 720080"/>
              <a:gd name="connsiteX4" fmla="*/ 0 w 4139495"/>
              <a:gd name="connsiteY4" fmla="*/ 720080 h 720080"/>
              <a:gd name="connsiteX5" fmla="*/ 0 w 4139495"/>
              <a:gd name="connsiteY5" fmla="*/ 0 h 720080"/>
              <a:gd name="connsiteX0" fmla="*/ 0 w 4139495"/>
              <a:gd name="connsiteY0" fmla="*/ 0 h 720080"/>
              <a:gd name="connsiteX1" fmla="*/ 4139495 w 4139495"/>
              <a:gd name="connsiteY1" fmla="*/ 0 h 720080"/>
              <a:gd name="connsiteX2" fmla="*/ 3929300 w 4139495"/>
              <a:gd name="connsiteY2" fmla="*/ 171689 h 720080"/>
              <a:gd name="connsiteX3" fmla="*/ 4044399 w 4139495"/>
              <a:gd name="connsiteY3" fmla="*/ 459437 h 720080"/>
              <a:gd name="connsiteX4" fmla="*/ 4139495 w 4139495"/>
              <a:gd name="connsiteY4" fmla="*/ 720080 h 720080"/>
              <a:gd name="connsiteX5" fmla="*/ 0 w 4139495"/>
              <a:gd name="connsiteY5" fmla="*/ 720080 h 720080"/>
              <a:gd name="connsiteX6" fmla="*/ 0 w 4139495"/>
              <a:gd name="connsiteY6" fmla="*/ 0 h 720080"/>
              <a:gd name="connsiteX0" fmla="*/ 0 w 4191471"/>
              <a:gd name="connsiteY0" fmla="*/ 0 h 720080"/>
              <a:gd name="connsiteX1" fmla="*/ 4139495 w 4191471"/>
              <a:gd name="connsiteY1" fmla="*/ 0 h 720080"/>
              <a:gd name="connsiteX2" fmla="*/ 3929300 w 4191471"/>
              <a:gd name="connsiteY2" fmla="*/ 171689 h 720080"/>
              <a:gd name="connsiteX3" fmla="*/ 4191471 w 4191471"/>
              <a:gd name="connsiteY3" fmla="*/ 299577 h 720080"/>
              <a:gd name="connsiteX4" fmla="*/ 4139495 w 4191471"/>
              <a:gd name="connsiteY4" fmla="*/ 720080 h 720080"/>
              <a:gd name="connsiteX5" fmla="*/ 0 w 4191471"/>
              <a:gd name="connsiteY5" fmla="*/ 720080 h 720080"/>
              <a:gd name="connsiteX6" fmla="*/ 0 w 4191471"/>
              <a:gd name="connsiteY6" fmla="*/ 0 h 720080"/>
              <a:gd name="connsiteX0" fmla="*/ 0 w 4191471"/>
              <a:gd name="connsiteY0" fmla="*/ 0 h 720080"/>
              <a:gd name="connsiteX1" fmla="*/ 4139495 w 4191471"/>
              <a:gd name="connsiteY1" fmla="*/ 0 h 720080"/>
              <a:gd name="connsiteX2" fmla="*/ 3929300 w 4191471"/>
              <a:gd name="connsiteY2" fmla="*/ 171689 h 720080"/>
              <a:gd name="connsiteX3" fmla="*/ 4191471 w 4191471"/>
              <a:gd name="connsiteY3" fmla="*/ 299577 h 720080"/>
              <a:gd name="connsiteX4" fmla="*/ 4159498 w 4191471"/>
              <a:gd name="connsiteY4" fmla="*/ 478620 h 720080"/>
              <a:gd name="connsiteX5" fmla="*/ 4139495 w 4191471"/>
              <a:gd name="connsiteY5" fmla="*/ 720080 h 720080"/>
              <a:gd name="connsiteX6" fmla="*/ 0 w 4191471"/>
              <a:gd name="connsiteY6" fmla="*/ 720080 h 720080"/>
              <a:gd name="connsiteX7" fmla="*/ 0 w 4191471"/>
              <a:gd name="connsiteY7" fmla="*/ 0 h 720080"/>
              <a:gd name="connsiteX0" fmla="*/ 0 w 4191471"/>
              <a:gd name="connsiteY0" fmla="*/ 0 h 720080"/>
              <a:gd name="connsiteX1" fmla="*/ 4139495 w 4191471"/>
              <a:gd name="connsiteY1" fmla="*/ 0 h 720080"/>
              <a:gd name="connsiteX2" fmla="*/ 3929300 w 4191471"/>
              <a:gd name="connsiteY2" fmla="*/ 171689 h 720080"/>
              <a:gd name="connsiteX3" fmla="*/ 4191471 w 4191471"/>
              <a:gd name="connsiteY3" fmla="*/ 299577 h 720080"/>
              <a:gd name="connsiteX4" fmla="*/ 3897327 w 4191471"/>
              <a:gd name="connsiteY4" fmla="*/ 472226 h 720080"/>
              <a:gd name="connsiteX5" fmla="*/ 4139495 w 4191471"/>
              <a:gd name="connsiteY5" fmla="*/ 720080 h 720080"/>
              <a:gd name="connsiteX6" fmla="*/ 0 w 4191471"/>
              <a:gd name="connsiteY6" fmla="*/ 720080 h 720080"/>
              <a:gd name="connsiteX7" fmla="*/ 0 w 4191471"/>
              <a:gd name="connsiteY7" fmla="*/ 0 h 720080"/>
              <a:gd name="connsiteX0" fmla="*/ 0 w 4191471"/>
              <a:gd name="connsiteY0" fmla="*/ 0 h 720080"/>
              <a:gd name="connsiteX1" fmla="*/ 4139495 w 4191471"/>
              <a:gd name="connsiteY1" fmla="*/ 0 h 720080"/>
              <a:gd name="connsiteX2" fmla="*/ 3929300 w 4191471"/>
              <a:gd name="connsiteY2" fmla="*/ 171689 h 720080"/>
              <a:gd name="connsiteX3" fmla="*/ 4191471 w 4191471"/>
              <a:gd name="connsiteY3" fmla="*/ 299577 h 720080"/>
              <a:gd name="connsiteX4" fmla="*/ 3897327 w 4191471"/>
              <a:gd name="connsiteY4" fmla="*/ 472226 h 720080"/>
              <a:gd name="connsiteX5" fmla="*/ 4044399 w 4191471"/>
              <a:gd name="connsiteY5" fmla="*/ 625692 h 720080"/>
              <a:gd name="connsiteX6" fmla="*/ 4139495 w 4191471"/>
              <a:gd name="connsiteY6" fmla="*/ 720080 h 720080"/>
              <a:gd name="connsiteX7" fmla="*/ 0 w 4191471"/>
              <a:gd name="connsiteY7" fmla="*/ 720080 h 720080"/>
              <a:gd name="connsiteX8" fmla="*/ 0 w 4191471"/>
              <a:gd name="connsiteY8" fmla="*/ 0 h 720080"/>
              <a:gd name="connsiteX0" fmla="*/ 0 w 4217048"/>
              <a:gd name="connsiteY0" fmla="*/ 0 h 720080"/>
              <a:gd name="connsiteX1" fmla="*/ 4139495 w 4217048"/>
              <a:gd name="connsiteY1" fmla="*/ 0 h 720080"/>
              <a:gd name="connsiteX2" fmla="*/ 3929300 w 4217048"/>
              <a:gd name="connsiteY2" fmla="*/ 171689 h 720080"/>
              <a:gd name="connsiteX3" fmla="*/ 4191471 w 4217048"/>
              <a:gd name="connsiteY3" fmla="*/ 299577 h 720080"/>
              <a:gd name="connsiteX4" fmla="*/ 3897327 w 4217048"/>
              <a:gd name="connsiteY4" fmla="*/ 472226 h 720080"/>
              <a:gd name="connsiteX5" fmla="*/ 4217048 w 4217048"/>
              <a:gd name="connsiteY5" fmla="*/ 568143 h 720080"/>
              <a:gd name="connsiteX6" fmla="*/ 4139495 w 4217048"/>
              <a:gd name="connsiteY6" fmla="*/ 720080 h 720080"/>
              <a:gd name="connsiteX7" fmla="*/ 0 w 4217048"/>
              <a:gd name="connsiteY7" fmla="*/ 720080 h 720080"/>
              <a:gd name="connsiteX8" fmla="*/ 0 w 4217048"/>
              <a:gd name="connsiteY8" fmla="*/ 0 h 720080"/>
              <a:gd name="connsiteX0" fmla="*/ 0 w 4217048"/>
              <a:gd name="connsiteY0" fmla="*/ 0 h 720080"/>
              <a:gd name="connsiteX1" fmla="*/ 4139495 w 4217048"/>
              <a:gd name="connsiteY1" fmla="*/ 0 h 720080"/>
              <a:gd name="connsiteX2" fmla="*/ 3929300 w 4217048"/>
              <a:gd name="connsiteY2" fmla="*/ 171689 h 720080"/>
              <a:gd name="connsiteX3" fmla="*/ 4191471 w 4217048"/>
              <a:gd name="connsiteY3" fmla="*/ 299577 h 720080"/>
              <a:gd name="connsiteX4" fmla="*/ 3897327 w 4217048"/>
              <a:gd name="connsiteY4" fmla="*/ 472226 h 720080"/>
              <a:gd name="connsiteX5" fmla="*/ 4217048 w 4217048"/>
              <a:gd name="connsiteY5" fmla="*/ 568143 h 720080"/>
              <a:gd name="connsiteX6" fmla="*/ 4178681 w 4217048"/>
              <a:gd name="connsiteY6" fmla="*/ 670452 h 720080"/>
              <a:gd name="connsiteX7" fmla="*/ 4139495 w 4217048"/>
              <a:gd name="connsiteY7" fmla="*/ 720080 h 720080"/>
              <a:gd name="connsiteX8" fmla="*/ 0 w 4217048"/>
              <a:gd name="connsiteY8" fmla="*/ 720080 h 720080"/>
              <a:gd name="connsiteX9" fmla="*/ 0 w 4217048"/>
              <a:gd name="connsiteY9" fmla="*/ 0 h 720080"/>
              <a:gd name="connsiteX0" fmla="*/ 0 w 4217048"/>
              <a:gd name="connsiteY0" fmla="*/ 0 h 720080"/>
              <a:gd name="connsiteX1" fmla="*/ 4139495 w 4217048"/>
              <a:gd name="connsiteY1" fmla="*/ 0 h 720080"/>
              <a:gd name="connsiteX2" fmla="*/ 3929300 w 4217048"/>
              <a:gd name="connsiteY2" fmla="*/ 171689 h 720080"/>
              <a:gd name="connsiteX3" fmla="*/ 4191471 w 4217048"/>
              <a:gd name="connsiteY3" fmla="*/ 299577 h 720080"/>
              <a:gd name="connsiteX4" fmla="*/ 3897327 w 4217048"/>
              <a:gd name="connsiteY4" fmla="*/ 472226 h 720080"/>
              <a:gd name="connsiteX5" fmla="*/ 4217048 w 4217048"/>
              <a:gd name="connsiteY5" fmla="*/ 568143 h 720080"/>
              <a:gd name="connsiteX6" fmla="*/ 3980454 w 4217048"/>
              <a:gd name="connsiteY6" fmla="*/ 676846 h 720080"/>
              <a:gd name="connsiteX7" fmla="*/ 4139495 w 4217048"/>
              <a:gd name="connsiteY7" fmla="*/ 720080 h 720080"/>
              <a:gd name="connsiteX8" fmla="*/ 0 w 4217048"/>
              <a:gd name="connsiteY8" fmla="*/ 720080 h 720080"/>
              <a:gd name="connsiteX9" fmla="*/ 0 w 4217048"/>
              <a:gd name="connsiteY9" fmla="*/ 0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17048" h="720080">
                <a:moveTo>
                  <a:pt x="0" y="0"/>
                </a:moveTo>
                <a:lnTo>
                  <a:pt x="4139495" y="0"/>
                </a:lnTo>
                <a:lnTo>
                  <a:pt x="3929300" y="171689"/>
                </a:lnTo>
                <a:lnTo>
                  <a:pt x="4191471" y="299577"/>
                </a:lnTo>
                <a:lnTo>
                  <a:pt x="3897327" y="472226"/>
                </a:lnTo>
                <a:lnTo>
                  <a:pt x="4217048" y="568143"/>
                </a:lnTo>
                <a:lnTo>
                  <a:pt x="3980454" y="676846"/>
                </a:lnTo>
                <a:lnTo>
                  <a:pt x="4139495" y="720080"/>
                </a:lnTo>
                <a:lnTo>
                  <a:pt x="0" y="72008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34290" tIns="17145" rIns="34290" bIns="17145" numCol="1" rtlCol="0" anchor="t" anchorCtr="0" compatLnSpc="1">
            <a:prstTxWarp prst="textNoShape">
              <a:avLst/>
            </a:prstTxWarp>
          </a:bodyPr>
          <a:lstStyle/>
          <a:p>
            <a:pPr algn="ctr" defTabSz="466725">
              <a:lnSpc>
                <a:spcPct val="90000"/>
              </a:lnSpc>
              <a:spcAft>
                <a:spcPct val="35000"/>
              </a:spcAft>
            </a:pPr>
            <a:r>
              <a:rPr lang="en-US" sz="105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Receive &amp; Validate Transmission</a:t>
            </a:r>
          </a:p>
        </p:txBody>
      </p:sp>
      <p:sp>
        <p:nvSpPr>
          <p:cNvPr id="53" name="Rectangle 6">
            <a:extLst>
              <a:ext uri="{FF2B5EF4-FFF2-40B4-BE49-F238E27FC236}">
                <a16:creationId xmlns:a16="http://schemas.microsoft.com/office/drawing/2014/main" id="{218278DE-55A5-0341-A1F0-48F654EFC7D1}"/>
              </a:ext>
            </a:extLst>
          </p:cNvPr>
          <p:cNvSpPr/>
          <p:nvPr/>
        </p:nvSpPr>
        <p:spPr bwMode="auto">
          <a:xfrm>
            <a:off x="6851658" y="2101321"/>
            <a:ext cx="1577340" cy="305181"/>
          </a:xfrm>
          <a:custGeom>
            <a:avLst/>
            <a:gdLst>
              <a:gd name="connsiteX0" fmla="*/ 0 w 4139495"/>
              <a:gd name="connsiteY0" fmla="*/ 0 h 720080"/>
              <a:gd name="connsiteX1" fmla="*/ 4139495 w 4139495"/>
              <a:gd name="connsiteY1" fmla="*/ 0 h 720080"/>
              <a:gd name="connsiteX2" fmla="*/ 4139495 w 4139495"/>
              <a:gd name="connsiteY2" fmla="*/ 720080 h 720080"/>
              <a:gd name="connsiteX3" fmla="*/ 0 w 4139495"/>
              <a:gd name="connsiteY3" fmla="*/ 720080 h 720080"/>
              <a:gd name="connsiteX4" fmla="*/ 0 w 4139495"/>
              <a:gd name="connsiteY4" fmla="*/ 0 h 720080"/>
              <a:gd name="connsiteX0" fmla="*/ 0 w 4139495"/>
              <a:gd name="connsiteY0" fmla="*/ 0 h 720080"/>
              <a:gd name="connsiteX1" fmla="*/ 4139495 w 4139495"/>
              <a:gd name="connsiteY1" fmla="*/ 0 h 720080"/>
              <a:gd name="connsiteX2" fmla="*/ 4133921 w 4139495"/>
              <a:gd name="connsiteY2" fmla="*/ 120534 h 720080"/>
              <a:gd name="connsiteX3" fmla="*/ 4139495 w 4139495"/>
              <a:gd name="connsiteY3" fmla="*/ 720080 h 720080"/>
              <a:gd name="connsiteX4" fmla="*/ 0 w 4139495"/>
              <a:gd name="connsiteY4" fmla="*/ 720080 h 720080"/>
              <a:gd name="connsiteX5" fmla="*/ 0 w 4139495"/>
              <a:gd name="connsiteY5" fmla="*/ 0 h 720080"/>
              <a:gd name="connsiteX0" fmla="*/ 0 w 4139495"/>
              <a:gd name="connsiteY0" fmla="*/ 0 h 720080"/>
              <a:gd name="connsiteX1" fmla="*/ 4139495 w 4139495"/>
              <a:gd name="connsiteY1" fmla="*/ 0 h 720080"/>
              <a:gd name="connsiteX2" fmla="*/ 3929300 w 4139495"/>
              <a:gd name="connsiteY2" fmla="*/ 171689 h 720080"/>
              <a:gd name="connsiteX3" fmla="*/ 4139495 w 4139495"/>
              <a:gd name="connsiteY3" fmla="*/ 720080 h 720080"/>
              <a:gd name="connsiteX4" fmla="*/ 0 w 4139495"/>
              <a:gd name="connsiteY4" fmla="*/ 720080 h 720080"/>
              <a:gd name="connsiteX5" fmla="*/ 0 w 4139495"/>
              <a:gd name="connsiteY5" fmla="*/ 0 h 720080"/>
              <a:gd name="connsiteX0" fmla="*/ 0 w 4139495"/>
              <a:gd name="connsiteY0" fmla="*/ 0 h 720080"/>
              <a:gd name="connsiteX1" fmla="*/ 4139495 w 4139495"/>
              <a:gd name="connsiteY1" fmla="*/ 0 h 720080"/>
              <a:gd name="connsiteX2" fmla="*/ 3929300 w 4139495"/>
              <a:gd name="connsiteY2" fmla="*/ 171689 h 720080"/>
              <a:gd name="connsiteX3" fmla="*/ 4044399 w 4139495"/>
              <a:gd name="connsiteY3" fmla="*/ 459437 h 720080"/>
              <a:gd name="connsiteX4" fmla="*/ 4139495 w 4139495"/>
              <a:gd name="connsiteY4" fmla="*/ 720080 h 720080"/>
              <a:gd name="connsiteX5" fmla="*/ 0 w 4139495"/>
              <a:gd name="connsiteY5" fmla="*/ 720080 h 720080"/>
              <a:gd name="connsiteX6" fmla="*/ 0 w 4139495"/>
              <a:gd name="connsiteY6" fmla="*/ 0 h 720080"/>
              <a:gd name="connsiteX0" fmla="*/ 0 w 4191471"/>
              <a:gd name="connsiteY0" fmla="*/ 0 h 720080"/>
              <a:gd name="connsiteX1" fmla="*/ 4139495 w 4191471"/>
              <a:gd name="connsiteY1" fmla="*/ 0 h 720080"/>
              <a:gd name="connsiteX2" fmla="*/ 3929300 w 4191471"/>
              <a:gd name="connsiteY2" fmla="*/ 171689 h 720080"/>
              <a:gd name="connsiteX3" fmla="*/ 4191471 w 4191471"/>
              <a:gd name="connsiteY3" fmla="*/ 299577 h 720080"/>
              <a:gd name="connsiteX4" fmla="*/ 4139495 w 4191471"/>
              <a:gd name="connsiteY4" fmla="*/ 720080 h 720080"/>
              <a:gd name="connsiteX5" fmla="*/ 0 w 4191471"/>
              <a:gd name="connsiteY5" fmla="*/ 720080 h 720080"/>
              <a:gd name="connsiteX6" fmla="*/ 0 w 4191471"/>
              <a:gd name="connsiteY6" fmla="*/ 0 h 720080"/>
              <a:gd name="connsiteX0" fmla="*/ 0 w 4191471"/>
              <a:gd name="connsiteY0" fmla="*/ 0 h 720080"/>
              <a:gd name="connsiteX1" fmla="*/ 4139495 w 4191471"/>
              <a:gd name="connsiteY1" fmla="*/ 0 h 720080"/>
              <a:gd name="connsiteX2" fmla="*/ 3929300 w 4191471"/>
              <a:gd name="connsiteY2" fmla="*/ 171689 h 720080"/>
              <a:gd name="connsiteX3" fmla="*/ 4191471 w 4191471"/>
              <a:gd name="connsiteY3" fmla="*/ 299577 h 720080"/>
              <a:gd name="connsiteX4" fmla="*/ 4159498 w 4191471"/>
              <a:gd name="connsiteY4" fmla="*/ 478620 h 720080"/>
              <a:gd name="connsiteX5" fmla="*/ 4139495 w 4191471"/>
              <a:gd name="connsiteY5" fmla="*/ 720080 h 720080"/>
              <a:gd name="connsiteX6" fmla="*/ 0 w 4191471"/>
              <a:gd name="connsiteY6" fmla="*/ 720080 h 720080"/>
              <a:gd name="connsiteX7" fmla="*/ 0 w 4191471"/>
              <a:gd name="connsiteY7" fmla="*/ 0 h 720080"/>
              <a:gd name="connsiteX0" fmla="*/ 0 w 4191471"/>
              <a:gd name="connsiteY0" fmla="*/ 0 h 720080"/>
              <a:gd name="connsiteX1" fmla="*/ 4139495 w 4191471"/>
              <a:gd name="connsiteY1" fmla="*/ 0 h 720080"/>
              <a:gd name="connsiteX2" fmla="*/ 3929300 w 4191471"/>
              <a:gd name="connsiteY2" fmla="*/ 171689 h 720080"/>
              <a:gd name="connsiteX3" fmla="*/ 4191471 w 4191471"/>
              <a:gd name="connsiteY3" fmla="*/ 299577 h 720080"/>
              <a:gd name="connsiteX4" fmla="*/ 3897327 w 4191471"/>
              <a:gd name="connsiteY4" fmla="*/ 472226 h 720080"/>
              <a:gd name="connsiteX5" fmla="*/ 4139495 w 4191471"/>
              <a:gd name="connsiteY5" fmla="*/ 720080 h 720080"/>
              <a:gd name="connsiteX6" fmla="*/ 0 w 4191471"/>
              <a:gd name="connsiteY6" fmla="*/ 720080 h 720080"/>
              <a:gd name="connsiteX7" fmla="*/ 0 w 4191471"/>
              <a:gd name="connsiteY7" fmla="*/ 0 h 720080"/>
              <a:gd name="connsiteX0" fmla="*/ 0 w 4191471"/>
              <a:gd name="connsiteY0" fmla="*/ 0 h 720080"/>
              <a:gd name="connsiteX1" fmla="*/ 4139495 w 4191471"/>
              <a:gd name="connsiteY1" fmla="*/ 0 h 720080"/>
              <a:gd name="connsiteX2" fmla="*/ 3929300 w 4191471"/>
              <a:gd name="connsiteY2" fmla="*/ 171689 h 720080"/>
              <a:gd name="connsiteX3" fmla="*/ 4191471 w 4191471"/>
              <a:gd name="connsiteY3" fmla="*/ 299577 h 720080"/>
              <a:gd name="connsiteX4" fmla="*/ 3897327 w 4191471"/>
              <a:gd name="connsiteY4" fmla="*/ 472226 h 720080"/>
              <a:gd name="connsiteX5" fmla="*/ 4044399 w 4191471"/>
              <a:gd name="connsiteY5" fmla="*/ 625692 h 720080"/>
              <a:gd name="connsiteX6" fmla="*/ 4139495 w 4191471"/>
              <a:gd name="connsiteY6" fmla="*/ 720080 h 720080"/>
              <a:gd name="connsiteX7" fmla="*/ 0 w 4191471"/>
              <a:gd name="connsiteY7" fmla="*/ 720080 h 720080"/>
              <a:gd name="connsiteX8" fmla="*/ 0 w 4191471"/>
              <a:gd name="connsiteY8" fmla="*/ 0 h 720080"/>
              <a:gd name="connsiteX0" fmla="*/ 0 w 4217048"/>
              <a:gd name="connsiteY0" fmla="*/ 0 h 720080"/>
              <a:gd name="connsiteX1" fmla="*/ 4139495 w 4217048"/>
              <a:gd name="connsiteY1" fmla="*/ 0 h 720080"/>
              <a:gd name="connsiteX2" fmla="*/ 3929300 w 4217048"/>
              <a:gd name="connsiteY2" fmla="*/ 171689 h 720080"/>
              <a:gd name="connsiteX3" fmla="*/ 4191471 w 4217048"/>
              <a:gd name="connsiteY3" fmla="*/ 299577 h 720080"/>
              <a:gd name="connsiteX4" fmla="*/ 3897327 w 4217048"/>
              <a:gd name="connsiteY4" fmla="*/ 472226 h 720080"/>
              <a:gd name="connsiteX5" fmla="*/ 4217048 w 4217048"/>
              <a:gd name="connsiteY5" fmla="*/ 568143 h 720080"/>
              <a:gd name="connsiteX6" fmla="*/ 4139495 w 4217048"/>
              <a:gd name="connsiteY6" fmla="*/ 720080 h 720080"/>
              <a:gd name="connsiteX7" fmla="*/ 0 w 4217048"/>
              <a:gd name="connsiteY7" fmla="*/ 720080 h 720080"/>
              <a:gd name="connsiteX8" fmla="*/ 0 w 4217048"/>
              <a:gd name="connsiteY8" fmla="*/ 0 h 720080"/>
              <a:gd name="connsiteX0" fmla="*/ 0 w 4217048"/>
              <a:gd name="connsiteY0" fmla="*/ 0 h 720080"/>
              <a:gd name="connsiteX1" fmla="*/ 4139495 w 4217048"/>
              <a:gd name="connsiteY1" fmla="*/ 0 h 720080"/>
              <a:gd name="connsiteX2" fmla="*/ 3929300 w 4217048"/>
              <a:gd name="connsiteY2" fmla="*/ 171689 h 720080"/>
              <a:gd name="connsiteX3" fmla="*/ 4191471 w 4217048"/>
              <a:gd name="connsiteY3" fmla="*/ 299577 h 720080"/>
              <a:gd name="connsiteX4" fmla="*/ 3897327 w 4217048"/>
              <a:gd name="connsiteY4" fmla="*/ 472226 h 720080"/>
              <a:gd name="connsiteX5" fmla="*/ 4217048 w 4217048"/>
              <a:gd name="connsiteY5" fmla="*/ 568143 h 720080"/>
              <a:gd name="connsiteX6" fmla="*/ 4178681 w 4217048"/>
              <a:gd name="connsiteY6" fmla="*/ 670452 h 720080"/>
              <a:gd name="connsiteX7" fmla="*/ 4139495 w 4217048"/>
              <a:gd name="connsiteY7" fmla="*/ 720080 h 720080"/>
              <a:gd name="connsiteX8" fmla="*/ 0 w 4217048"/>
              <a:gd name="connsiteY8" fmla="*/ 720080 h 720080"/>
              <a:gd name="connsiteX9" fmla="*/ 0 w 4217048"/>
              <a:gd name="connsiteY9" fmla="*/ 0 h 720080"/>
              <a:gd name="connsiteX0" fmla="*/ 0 w 4217048"/>
              <a:gd name="connsiteY0" fmla="*/ 0 h 720080"/>
              <a:gd name="connsiteX1" fmla="*/ 4139495 w 4217048"/>
              <a:gd name="connsiteY1" fmla="*/ 0 h 720080"/>
              <a:gd name="connsiteX2" fmla="*/ 3929300 w 4217048"/>
              <a:gd name="connsiteY2" fmla="*/ 171689 h 720080"/>
              <a:gd name="connsiteX3" fmla="*/ 4191471 w 4217048"/>
              <a:gd name="connsiteY3" fmla="*/ 299577 h 720080"/>
              <a:gd name="connsiteX4" fmla="*/ 3897327 w 4217048"/>
              <a:gd name="connsiteY4" fmla="*/ 472226 h 720080"/>
              <a:gd name="connsiteX5" fmla="*/ 4217048 w 4217048"/>
              <a:gd name="connsiteY5" fmla="*/ 568143 h 720080"/>
              <a:gd name="connsiteX6" fmla="*/ 3980454 w 4217048"/>
              <a:gd name="connsiteY6" fmla="*/ 676846 h 720080"/>
              <a:gd name="connsiteX7" fmla="*/ 4139495 w 4217048"/>
              <a:gd name="connsiteY7" fmla="*/ 720080 h 720080"/>
              <a:gd name="connsiteX8" fmla="*/ 0 w 4217048"/>
              <a:gd name="connsiteY8" fmla="*/ 720080 h 720080"/>
              <a:gd name="connsiteX9" fmla="*/ 0 w 4217048"/>
              <a:gd name="connsiteY9" fmla="*/ 0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17048" h="720080">
                <a:moveTo>
                  <a:pt x="0" y="0"/>
                </a:moveTo>
                <a:lnTo>
                  <a:pt x="4139495" y="0"/>
                </a:lnTo>
                <a:lnTo>
                  <a:pt x="3929300" y="171689"/>
                </a:lnTo>
                <a:lnTo>
                  <a:pt x="4191471" y="299577"/>
                </a:lnTo>
                <a:lnTo>
                  <a:pt x="3897327" y="472226"/>
                </a:lnTo>
                <a:lnTo>
                  <a:pt x="4217048" y="568143"/>
                </a:lnTo>
                <a:lnTo>
                  <a:pt x="3980454" y="676846"/>
                </a:lnTo>
                <a:lnTo>
                  <a:pt x="4139495" y="720080"/>
                </a:lnTo>
                <a:lnTo>
                  <a:pt x="0" y="72008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34290" tIns="17145" rIns="34290" bIns="17145" numCol="1" rtlCol="0" anchor="t" anchorCtr="0" compatLnSpc="1">
            <a:prstTxWarp prst="textNoShape">
              <a:avLst/>
            </a:prstTxWarp>
          </a:bodyPr>
          <a:lstStyle/>
          <a:p>
            <a:pPr algn="ctr" defTabSz="466725">
              <a:lnSpc>
                <a:spcPct val="90000"/>
              </a:lnSpc>
              <a:spcAft>
                <a:spcPct val="35000"/>
              </a:spcAft>
            </a:pPr>
            <a:endParaRPr lang="en-US" sz="338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defTabSz="466725">
              <a:lnSpc>
                <a:spcPct val="90000"/>
              </a:lnSpc>
              <a:spcAft>
                <a:spcPct val="35000"/>
              </a:spcAft>
            </a:pPr>
            <a:r>
              <a:rPr lang="en-US" sz="105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CV Analytics</a:t>
            </a:r>
          </a:p>
        </p:txBody>
      </p:sp>
      <p:sp>
        <p:nvSpPr>
          <p:cNvPr id="57" name="Rectangle 6">
            <a:extLst>
              <a:ext uri="{FF2B5EF4-FFF2-40B4-BE49-F238E27FC236}">
                <a16:creationId xmlns:a16="http://schemas.microsoft.com/office/drawing/2014/main" id="{9290EBD1-5EAC-B741-99B5-661439D76A13}"/>
              </a:ext>
            </a:extLst>
          </p:cNvPr>
          <p:cNvSpPr/>
          <p:nvPr/>
        </p:nvSpPr>
        <p:spPr bwMode="auto">
          <a:xfrm>
            <a:off x="6847754" y="2471210"/>
            <a:ext cx="1577340" cy="305181"/>
          </a:xfrm>
          <a:custGeom>
            <a:avLst/>
            <a:gdLst>
              <a:gd name="connsiteX0" fmla="*/ 0 w 4139495"/>
              <a:gd name="connsiteY0" fmla="*/ 0 h 720080"/>
              <a:gd name="connsiteX1" fmla="*/ 4139495 w 4139495"/>
              <a:gd name="connsiteY1" fmla="*/ 0 h 720080"/>
              <a:gd name="connsiteX2" fmla="*/ 4139495 w 4139495"/>
              <a:gd name="connsiteY2" fmla="*/ 720080 h 720080"/>
              <a:gd name="connsiteX3" fmla="*/ 0 w 4139495"/>
              <a:gd name="connsiteY3" fmla="*/ 720080 h 720080"/>
              <a:gd name="connsiteX4" fmla="*/ 0 w 4139495"/>
              <a:gd name="connsiteY4" fmla="*/ 0 h 720080"/>
              <a:gd name="connsiteX0" fmla="*/ 0 w 4139495"/>
              <a:gd name="connsiteY0" fmla="*/ 0 h 720080"/>
              <a:gd name="connsiteX1" fmla="*/ 4139495 w 4139495"/>
              <a:gd name="connsiteY1" fmla="*/ 0 h 720080"/>
              <a:gd name="connsiteX2" fmla="*/ 4133921 w 4139495"/>
              <a:gd name="connsiteY2" fmla="*/ 120534 h 720080"/>
              <a:gd name="connsiteX3" fmla="*/ 4139495 w 4139495"/>
              <a:gd name="connsiteY3" fmla="*/ 720080 h 720080"/>
              <a:gd name="connsiteX4" fmla="*/ 0 w 4139495"/>
              <a:gd name="connsiteY4" fmla="*/ 720080 h 720080"/>
              <a:gd name="connsiteX5" fmla="*/ 0 w 4139495"/>
              <a:gd name="connsiteY5" fmla="*/ 0 h 720080"/>
              <a:gd name="connsiteX0" fmla="*/ 0 w 4139495"/>
              <a:gd name="connsiteY0" fmla="*/ 0 h 720080"/>
              <a:gd name="connsiteX1" fmla="*/ 4139495 w 4139495"/>
              <a:gd name="connsiteY1" fmla="*/ 0 h 720080"/>
              <a:gd name="connsiteX2" fmla="*/ 3929300 w 4139495"/>
              <a:gd name="connsiteY2" fmla="*/ 171689 h 720080"/>
              <a:gd name="connsiteX3" fmla="*/ 4139495 w 4139495"/>
              <a:gd name="connsiteY3" fmla="*/ 720080 h 720080"/>
              <a:gd name="connsiteX4" fmla="*/ 0 w 4139495"/>
              <a:gd name="connsiteY4" fmla="*/ 720080 h 720080"/>
              <a:gd name="connsiteX5" fmla="*/ 0 w 4139495"/>
              <a:gd name="connsiteY5" fmla="*/ 0 h 720080"/>
              <a:gd name="connsiteX0" fmla="*/ 0 w 4139495"/>
              <a:gd name="connsiteY0" fmla="*/ 0 h 720080"/>
              <a:gd name="connsiteX1" fmla="*/ 4139495 w 4139495"/>
              <a:gd name="connsiteY1" fmla="*/ 0 h 720080"/>
              <a:gd name="connsiteX2" fmla="*/ 3929300 w 4139495"/>
              <a:gd name="connsiteY2" fmla="*/ 171689 h 720080"/>
              <a:gd name="connsiteX3" fmla="*/ 4044399 w 4139495"/>
              <a:gd name="connsiteY3" fmla="*/ 459437 h 720080"/>
              <a:gd name="connsiteX4" fmla="*/ 4139495 w 4139495"/>
              <a:gd name="connsiteY4" fmla="*/ 720080 h 720080"/>
              <a:gd name="connsiteX5" fmla="*/ 0 w 4139495"/>
              <a:gd name="connsiteY5" fmla="*/ 720080 h 720080"/>
              <a:gd name="connsiteX6" fmla="*/ 0 w 4139495"/>
              <a:gd name="connsiteY6" fmla="*/ 0 h 720080"/>
              <a:gd name="connsiteX0" fmla="*/ 0 w 4191471"/>
              <a:gd name="connsiteY0" fmla="*/ 0 h 720080"/>
              <a:gd name="connsiteX1" fmla="*/ 4139495 w 4191471"/>
              <a:gd name="connsiteY1" fmla="*/ 0 h 720080"/>
              <a:gd name="connsiteX2" fmla="*/ 3929300 w 4191471"/>
              <a:gd name="connsiteY2" fmla="*/ 171689 h 720080"/>
              <a:gd name="connsiteX3" fmla="*/ 4191471 w 4191471"/>
              <a:gd name="connsiteY3" fmla="*/ 299577 h 720080"/>
              <a:gd name="connsiteX4" fmla="*/ 4139495 w 4191471"/>
              <a:gd name="connsiteY4" fmla="*/ 720080 h 720080"/>
              <a:gd name="connsiteX5" fmla="*/ 0 w 4191471"/>
              <a:gd name="connsiteY5" fmla="*/ 720080 h 720080"/>
              <a:gd name="connsiteX6" fmla="*/ 0 w 4191471"/>
              <a:gd name="connsiteY6" fmla="*/ 0 h 720080"/>
              <a:gd name="connsiteX0" fmla="*/ 0 w 4191471"/>
              <a:gd name="connsiteY0" fmla="*/ 0 h 720080"/>
              <a:gd name="connsiteX1" fmla="*/ 4139495 w 4191471"/>
              <a:gd name="connsiteY1" fmla="*/ 0 h 720080"/>
              <a:gd name="connsiteX2" fmla="*/ 3929300 w 4191471"/>
              <a:gd name="connsiteY2" fmla="*/ 171689 h 720080"/>
              <a:gd name="connsiteX3" fmla="*/ 4191471 w 4191471"/>
              <a:gd name="connsiteY3" fmla="*/ 299577 h 720080"/>
              <a:gd name="connsiteX4" fmla="*/ 4159498 w 4191471"/>
              <a:gd name="connsiteY4" fmla="*/ 478620 h 720080"/>
              <a:gd name="connsiteX5" fmla="*/ 4139495 w 4191471"/>
              <a:gd name="connsiteY5" fmla="*/ 720080 h 720080"/>
              <a:gd name="connsiteX6" fmla="*/ 0 w 4191471"/>
              <a:gd name="connsiteY6" fmla="*/ 720080 h 720080"/>
              <a:gd name="connsiteX7" fmla="*/ 0 w 4191471"/>
              <a:gd name="connsiteY7" fmla="*/ 0 h 720080"/>
              <a:gd name="connsiteX0" fmla="*/ 0 w 4191471"/>
              <a:gd name="connsiteY0" fmla="*/ 0 h 720080"/>
              <a:gd name="connsiteX1" fmla="*/ 4139495 w 4191471"/>
              <a:gd name="connsiteY1" fmla="*/ 0 h 720080"/>
              <a:gd name="connsiteX2" fmla="*/ 3929300 w 4191471"/>
              <a:gd name="connsiteY2" fmla="*/ 171689 h 720080"/>
              <a:gd name="connsiteX3" fmla="*/ 4191471 w 4191471"/>
              <a:gd name="connsiteY3" fmla="*/ 299577 h 720080"/>
              <a:gd name="connsiteX4" fmla="*/ 3897327 w 4191471"/>
              <a:gd name="connsiteY4" fmla="*/ 472226 h 720080"/>
              <a:gd name="connsiteX5" fmla="*/ 4139495 w 4191471"/>
              <a:gd name="connsiteY5" fmla="*/ 720080 h 720080"/>
              <a:gd name="connsiteX6" fmla="*/ 0 w 4191471"/>
              <a:gd name="connsiteY6" fmla="*/ 720080 h 720080"/>
              <a:gd name="connsiteX7" fmla="*/ 0 w 4191471"/>
              <a:gd name="connsiteY7" fmla="*/ 0 h 720080"/>
              <a:gd name="connsiteX0" fmla="*/ 0 w 4191471"/>
              <a:gd name="connsiteY0" fmla="*/ 0 h 720080"/>
              <a:gd name="connsiteX1" fmla="*/ 4139495 w 4191471"/>
              <a:gd name="connsiteY1" fmla="*/ 0 h 720080"/>
              <a:gd name="connsiteX2" fmla="*/ 3929300 w 4191471"/>
              <a:gd name="connsiteY2" fmla="*/ 171689 h 720080"/>
              <a:gd name="connsiteX3" fmla="*/ 4191471 w 4191471"/>
              <a:gd name="connsiteY3" fmla="*/ 299577 h 720080"/>
              <a:gd name="connsiteX4" fmla="*/ 3897327 w 4191471"/>
              <a:gd name="connsiteY4" fmla="*/ 472226 h 720080"/>
              <a:gd name="connsiteX5" fmla="*/ 4044399 w 4191471"/>
              <a:gd name="connsiteY5" fmla="*/ 625692 h 720080"/>
              <a:gd name="connsiteX6" fmla="*/ 4139495 w 4191471"/>
              <a:gd name="connsiteY6" fmla="*/ 720080 h 720080"/>
              <a:gd name="connsiteX7" fmla="*/ 0 w 4191471"/>
              <a:gd name="connsiteY7" fmla="*/ 720080 h 720080"/>
              <a:gd name="connsiteX8" fmla="*/ 0 w 4191471"/>
              <a:gd name="connsiteY8" fmla="*/ 0 h 720080"/>
              <a:gd name="connsiteX0" fmla="*/ 0 w 4217048"/>
              <a:gd name="connsiteY0" fmla="*/ 0 h 720080"/>
              <a:gd name="connsiteX1" fmla="*/ 4139495 w 4217048"/>
              <a:gd name="connsiteY1" fmla="*/ 0 h 720080"/>
              <a:gd name="connsiteX2" fmla="*/ 3929300 w 4217048"/>
              <a:gd name="connsiteY2" fmla="*/ 171689 h 720080"/>
              <a:gd name="connsiteX3" fmla="*/ 4191471 w 4217048"/>
              <a:gd name="connsiteY3" fmla="*/ 299577 h 720080"/>
              <a:gd name="connsiteX4" fmla="*/ 3897327 w 4217048"/>
              <a:gd name="connsiteY4" fmla="*/ 472226 h 720080"/>
              <a:gd name="connsiteX5" fmla="*/ 4217048 w 4217048"/>
              <a:gd name="connsiteY5" fmla="*/ 568143 h 720080"/>
              <a:gd name="connsiteX6" fmla="*/ 4139495 w 4217048"/>
              <a:gd name="connsiteY6" fmla="*/ 720080 h 720080"/>
              <a:gd name="connsiteX7" fmla="*/ 0 w 4217048"/>
              <a:gd name="connsiteY7" fmla="*/ 720080 h 720080"/>
              <a:gd name="connsiteX8" fmla="*/ 0 w 4217048"/>
              <a:gd name="connsiteY8" fmla="*/ 0 h 720080"/>
              <a:gd name="connsiteX0" fmla="*/ 0 w 4217048"/>
              <a:gd name="connsiteY0" fmla="*/ 0 h 720080"/>
              <a:gd name="connsiteX1" fmla="*/ 4139495 w 4217048"/>
              <a:gd name="connsiteY1" fmla="*/ 0 h 720080"/>
              <a:gd name="connsiteX2" fmla="*/ 3929300 w 4217048"/>
              <a:gd name="connsiteY2" fmla="*/ 171689 h 720080"/>
              <a:gd name="connsiteX3" fmla="*/ 4191471 w 4217048"/>
              <a:gd name="connsiteY3" fmla="*/ 299577 h 720080"/>
              <a:gd name="connsiteX4" fmla="*/ 3897327 w 4217048"/>
              <a:gd name="connsiteY4" fmla="*/ 472226 h 720080"/>
              <a:gd name="connsiteX5" fmla="*/ 4217048 w 4217048"/>
              <a:gd name="connsiteY5" fmla="*/ 568143 h 720080"/>
              <a:gd name="connsiteX6" fmla="*/ 4178681 w 4217048"/>
              <a:gd name="connsiteY6" fmla="*/ 670452 h 720080"/>
              <a:gd name="connsiteX7" fmla="*/ 4139495 w 4217048"/>
              <a:gd name="connsiteY7" fmla="*/ 720080 h 720080"/>
              <a:gd name="connsiteX8" fmla="*/ 0 w 4217048"/>
              <a:gd name="connsiteY8" fmla="*/ 720080 h 720080"/>
              <a:gd name="connsiteX9" fmla="*/ 0 w 4217048"/>
              <a:gd name="connsiteY9" fmla="*/ 0 h 720080"/>
              <a:gd name="connsiteX0" fmla="*/ 0 w 4217048"/>
              <a:gd name="connsiteY0" fmla="*/ 0 h 720080"/>
              <a:gd name="connsiteX1" fmla="*/ 4139495 w 4217048"/>
              <a:gd name="connsiteY1" fmla="*/ 0 h 720080"/>
              <a:gd name="connsiteX2" fmla="*/ 3929300 w 4217048"/>
              <a:gd name="connsiteY2" fmla="*/ 171689 h 720080"/>
              <a:gd name="connsiteX3" fmla="*/ 4191471 w 4217048"/>
              <a:gd name="connsiteY3" fmla="*/ 299577 h 720080"/>
              <a:gd name="connsiteX4" fmla="*/ 3897327 w 4217048"/>
              <a:gd name="connsiteY4" fmla="*/ 472226 h 720080"/>
              <a:gd name="connsiteX5" fmla="*/ 4217048 w 4217048"/>
              <a:gd name="connsiteY5" fmla="*/ 568143 h 720080"/>
              <a:gd name="connsiteX6" fmla="*/ 3980454 w 4217048"/>
              <a:gd name="connsiteY6" fmla="*/ 676846 h 720080"/>
              <a:gd name="connsiteX7" fmla="*/ 4139495 w 4217048"/>
              <a:gd name="connsiteY7" fmla="*/ 720080 h 720080"/>
              <a:gd name="connsiteX8" fmla="*/ 0 w 4217048"/>
              <a:gd name="connsiteY8" fmla="*/ 720080 h 720080"/>
              <a:gd name="connsiteX9" fmla="*/ 0 w 4217048"/>
              <a:gd name="connsiteY9" fmla="*/ 0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17048" h="720080">
                <a:moveTo>
                  <a:pt x="0" y="0"/>
                </a:moveTo>
                <a:lnTo>
                  <a:pt x="4139495" y="0"/>
                </a:lnTo>
                <a:lnTo>
                  <a:pt x="3929300" y="171689"/>
                </a:lnTo>
                <a:lnTo>
                  <a:pt x="4191471" y="299577"/>
                </a:lnTo>
                <a:lnTo>
                  <a:pt x="3897327" y="472226"/>
                </a:lnTo>
                <a:lnTo>
                  <a:pt x="4217048" y="568143"/>
                </a:lnTo>
                <a:lnTo>
                  <a:pt x="3980454" y="676846"/>
                </a:lnTo>
                <a:lnTo>
                  <a:pt x="4139495" y="720080"/>
                </a:lnTo>
                <a:lnTo>
                  <a:pt x="0" y="72008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34290" tIns="17145" rIns="34290" bIns="17145" numCol="1" rtlCol="0" anchor="t" anchorCtr="0" compatLnSpc="1">
            <a:prstTxWarp prst="textNoShape">
              <a:avLst/>
            </a:prstTxWarp>
          </a:bodyPr>
          <a:lstStyle/>
          <a:p>
            <a:pPr algn="ctr" defTabSz="466725">
              <a:lnSpc>
                <a:spcPct val="90000"/>
              </a:lnSpc>
              <a:spcAft>
                <a:spcPct val="35000"/>
              </a:spcAft>
            </a:pPr>
            <a:endParaRPr lang="en-US" sz="338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defTabSz="466725">
              <a:lnSpc>
                <a:spcPct val="90000"/>
              </a:lnSpc>
              <a:spcAft>
                <a:spcPct val="35000"/>
              </a:spcAft>
            </a:pPr>
            <a:r>
              <a:rPr lang="en-US" sz="105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Artifact Extraction</a:t>
            </a:r>
          </a:p>
        </p:txBody>
      </p:sp>
      <p:sp>
        <p:nvSpPr>
          <p:cNvPr id="58" name="Rectangle 6">
            <a:extLst>
              <a:ext uri="{FF2B5EF4-FFF2-40B4-BE49-F238E27FC236}">
                <a16:creationId xmlns:a16="http://schemas.microsoft.com/office/drawing/2014/main" id="{F40BF5E0-B558-BE43-91DA-38785D09A4A0}"/>
              </a:ext>
            </a:extLst>
          </p:cNvPr>
          <p:cNvSpPr/>
          <p:nvPr/>
        </p:nvSpPr>
        <p:spPr bwMode="auto">
          <a:xfrm>
            <a:off x="6847754" y="2854934"/>
            <a:ext cx="1577340" cy="305181"/>
          </a:xfrm>
          <a:custGeom>
            <a:avLst/>
            <a:gdLst>
              <a:gd name="connsiteX0" fmla="*/ 0 w 4139495"/>
              <a:gd name="connsiteY0" fmla="*/ 0 h 720080"/>
              <a:gd name="connsiteX1" fmla="*/ 4139495 w 4139495"/>
              <a:gd name="connsiteY1" fmla="*/ 0 h 720080"/>
              <a:gd name="connsiteX2" fmla="*/ 4139495 w 4139495"/>
              <a:gd name="connsiteY2" fmla="*/ 720080 h 720080"/>
              <a:gd name="connsiteX3" fmla="*/ 0 w 4139495"/>
              <a:gd name="connsiteY3" fmla="*/ 720080 h 720080"/>
              <a:gd name="connsiteX4" fmla="*/ 0 w 4139495"/>
              <a:gd name="connsiteY4" fmla="*/ 0 h 720080"/>
              <a:gd name="connsiteX0" fmla="*/ 0 w 4139495"/>
              <a:gd name="connsiteY0" fmla="*/ 0 h 720080"/>
              <a:gd name="connsiteX1" fmla="*/ 4139495 w 4139495"/>
              <a:gd name="connsiteY1" fmla="*/ 0 h 720080"/>
              <a:gd name="connsiteX2" fmla="*/ 4133921 w 4139495"/>
              <a:gd name="connsiteY2" fmla="*/ 120534 h 720080"/>
              <a:gd name="connsiteX3" fmla="*/ 4139495 w 4139495"/>
              <a:gd name="connsiteY3" fmla="*/ 720080 h 720080"/>
              <a:gd name="connsiteX4" fmla="*/ 0 w 4139495"/>
              <a:gd name="connsiteY4" fmla="*/ 720080 h 720080"/>
              <a:gd name="connsiteX5" fmla="*/ 0 w 4139495"/>
              <a:gd name="connsiteY5" fmla="*/ 0 h 720080"/>
              <a:gd name="connsiteX0" fmla="*/ 0 w 4139495"/>
              <a:gd name="connsiteY0" fmla="*/ 0 h 720080"/>
              <a:gd name="connsiteX1" fmla="*/ 4139495 w 4139495"/>
              <a:gd name="connsiteY1" fmla="*/ 0 h 720080"/>
              <a:gd name="connsiteX2" fmla="*/ 3929300 w 4139495"/>
              <a:gd name="connsiteY2" fmla="*/ 171689 h 720080"/>
              <a:gd name="connsiteX3" fmla="*/ 4139495 w 4139495"/>
              <a:gd name="connsiteY3" fmla="*/ 720080 h 720080"/>
              <a:gd name="connsiteX4" fmla="*/ 0 w 4139495"/>
              <a:gd name="connsiteY4" fmla="*/ 720080 h 720080"/>
              <a:gd name="connsiteX5" fmla="*/ 0 w 4139495"/>
              <a:gd name="connsiteY5" fmla="*/ 0 h 720080"/>
              <a:gd name="connsiteX0" fmla="*/ 0 w 4139495"/>
              <a:gd name="connsiteY0" fmla="*/ 0 h 720080"/>
              <a:gd name="connsiteX1" fmla="*/ 4139495 w 4139495"/>
              <a:gd name="connsiteY1" fmla="*/ 0 h 720080"/>
              <a:gd name="connsiteX2" fmla="*/ 3929300 w 4139495"/>
              <a:gd name="connsiteY2" fmla="*/ 171689 h 720080"/>
              <a:gd name="connsiteX3" fmla="*/ 4044399 w 4139495"/>
              <a:gd name="connsiteY3" fmla="*/ 459437 h 720080"/>
              <a:gd name="connsiteX4" fmla="*/ 4139495 w 4139495"/>
              <a:gd name="connsiteY4" fmla="*/ 720080 h 720080"/>
              <a:gd name="connsiteX5" fmla="*/ 0 w 4139495"/>
              <a:gd name="connsiteY5" fmla="*/ 720080 h 720080"/>
              <a:gd name="connsiteX6" fmla="*/ 0 w 4139495"/>
              <a:gd name="connsiteY6" fmla="*/ 0 h 720080"/>
              <a:gd name="connsiteX0" fmla="*/ 0 w 4191471"/>
              <a:gd name="connsiteY0" fmla="*/ 0 h 720080"/>
              <a:gd name="connsiteX1" fmla="*/ 4139495 w 4191471"/>
              <a:gd name="connsiteY1" fmla="*/ 0 h 720080"/>
              <a:gd name="connsiteX2" fmla="*/ 3929300 w 4191471"/>
              <a:gd name="connsiteY2" fmla="*/ 171689 h 720080"/>
              <a:gd name="connsiteX3" fmla="*/ 4191471 w 4191471"/>
              <a:gd name="connsiteY3" fmla="*/ 299577 h 720080"/>
              <a:gd name="connsiteX4" fmla="*/ 4139495 w 4191471"/>
              <a:gd name="connsiteY4" fmla="*/ 720080 h 720080"/>
              <a:gd name="connsiteX5" fmla="*/ 0 w 4191471"/>
              <a:gd name="connsiteY5" fmla="*/ 720080 h 720080"/>
              <a:gd name="connsiteX6" fmla="*/ 0 w 4191471"/>
              <a:gd name="connsiteY6" fmla="*/ 0 h 720080"/>
              <a:gd name="connsiteX0" fmla="*/ 0 w 4191471"/>
              <a:gd name="connsiteY0" fmla="*/ 0 h 720080"/>
              <a:gd name="connsiteX1" fmla="*/ 4139495 w 4191471"/>
              <a:gd name="connsiteY1" fmla="*/ 0 h 720080"/>
              <a:gd name="connsiteX2" fmla="*/ 3929300 w 4191471"/>
              <a:gd name="connsiteY2" fmla="*/ 171689 h 720080"/>
              <a:gd name="connsiteX3" fmla="*/ 4191471 w 4191471"/>
              <a:gd name="connsiteY3" fmla="*/ 299577 h 720080"/>
              <a:gd name="connsiteX4" fmla="*/ 4159498 w 4191471"/>
              <a:gd name="connsiteY4" fmla="*/ 478620 h 720080"/>
              <a:gd name="connsiteX5" fmla="*/ 4139495 w 4191471"/>
              <a:gd name="connsiteY5" fmla="*/ 720080 h 720080"/>
              <a:gd name="connsiteX6" fmla="*/ 0 w 4191471"/>
              <a:gd name="connsiteY6" fmla="*/ 720080 h 720080"/>
              <a:gd name="connsiteX7" fmla="*/ 0 w 4191471"/>
              <a:gd name="connsiteY7" fmla="*/ 0 h 720080"/>
              <a:gd name="connsiteX0" fmla="*/ 0 w 4191471"/>
              <a:gd name="connsiteY0" fmla="*/ 0 h 720080"/>
              <a:gd name="connsiteX1" fmla="*/ 4139495 w 4191471"/>
              <a:gd name="connsiteY1" fmla="*/ 0 h 720080"/>
              <a:gd name="connsiteX2" fmla="*/ 3929300 w 4191471"/>
              <a:gd name="connsiteY2" fmla="*/ 171689 h 720080"/>
              <a:gd name="connsiteX3" fmla="*/ 4191471 w 4191471"/>
              <a:gd name="connsiteY3" fmla="*/ 299577 h 720080"/>
              <a:gd name="connsiteX4" fmla="*/ 3897327 w 4191471"/>
              <a:gd name="connsiteY4" fmla="*/ 472226 h 720080"/>
              <a:gd name="connsiteX5" fmla="*/ 4139495 w 4191471"/>
              <a:gd name="connsiteY5" fmla="*/ 720080 h 720080"/>
              <a:gd name="connsiteX6" fmla="*/ 0 w 4191471"/>
              <a:gd name="connsiteY6" fmla="*/ 720080 h 720080"/>
              <a:gd name="connsiteX7" fmla="*/ 0 w 4191471"/>
              <a:gd name="connsiteY7" fmla="*/ 0 h 720080"/>
              <a:gd name="connsiteX0" fmla="*/ 0 w 4191471"/>
              <a:gd name="connsiteY0" fmla="*/ 0 h 720080"/>
              <a:gd name="connsiteX1" fmla="*/ 4139495 w 4191471"/>
              <a:gd name="connsiteY1" fmla="*/ 0 h 720080"/>
              <a:gd name="connsiteX2" fmla="*/ 3929300 w 4191471"/>
              <a:gd name="connsiteY2" fmla="*/ 171689 h 720080"/>
              <a:gd name="connsiteX3" fmla="*/ 4191471 w 4191471"/>
              <a:gd name="connsiteY3" fmla="*/ 299577 h 720080"/>
              <a:gd name="connsiteX4" fmla="*/ 3897327 w 4191471"/>
              <a:gd name="connsiteY4" fmla="*/ 472226 h 720080"/>
              <a:gd name="connsiteX5" fmla="*/ 4044399 w 4191471"/>
              <a:gd name="connsiteY5" fmla="*/ 625692 h 720080"/>
              <a:gd name="connsiteX6" fmla="*/ 4139495 w 4191471"/>
              <a:gd name="connsiteY6" fmla="*/ 720080 h 720080"/>
              <a:gd name="connsiteX7" fmla="*/ 0 w 4191471"/>
              <a:gd name="connsiteY7" fmla="*/ 720080 h 720080"/>
              <a:gd name="connsiteX8" fmla="*/ 0 w 4191471"/>
              <a:gd name="connsiteY8" fmla="*/ 0 h 720080"/>
              <a:gd name="connsiteX0" fmla="*/ 0 w 4217048"/>
              <a:gd name="connsiteY0" fmla="*/ 0 h 720080"/>
              <a:gd name="connsiteX1" fmla="*/ 4139495 w 4217048"/>
              <a:gd name="connsiteY1" fmla="*/ 0 h 720080"/>
              <a:gd name="connsiteX2" fmla="*/ 3929300 w 4217048"/>
              <a:gd name="connsiteY2" fmla="*/ 171689 h 720080"/>
              <a:gd name="connsiteX3" fmla="*/ 4191471 w 4217048"/>
              <a:gd name="connsiteY3" fmla="*/ 299577 h 720080"/>
              <a:gd name="connsiteX4" fmla="*/ 3897327 w 4217048"/>
              <a:gd name="connsiteY4" fmla="*/ 472226 h 720080"/>
              <a:gd name="connsiteX5" fmla="*/ 4217048 w 4217048"/>
              <a:gd name="connsiteY5" fmla="*/ 568143 h 720080"/>
              <a:gd name="connsiteX6" fmla="*/ 4139495 w 4217048"/>
              <a:gd name="connsiteY6" fmla="*/ 720080 h 720080"/>
              <a:gd name="connsiteX7" fmla="*/ 0 w 4217048"/>
              <a:gd name="connsiteY7" fmla="*/ 720080 h 720080"/>
              <a:gd name="connsiteX8" fmla="*/ 0 w 4217048"/>
              <a:gd name="connsiteY8" fmla="*/ 0 h 720080"/>
              <a:gd name="connsiteX0" fmla="*/ 0 w 4217048"/>
              <a:gd name="connsiteY0" fmla="*/ 0 h 720080"/>
              <a:gd name="connsiteX1" fmla="*/ 4139495 w 4217048"/>
              <a:gd name="connsiteY1" fmla="*/ 0 h 720080"/>
              <a:gd name="connsiteX2" fmla="*/ 3929300 w 4217048"/>
              <a:gd name="connsiteY2" fmla="*/ 171689 h 720080"/>
              <a:gd name="connsiteX3" fmla="*/ 4191471 w 4217048"/>
              <a:gd name="connsiteY3" fmla="*/ 299577 h 720080"/>
              <a:gd name="connsiteX4" fmla="*/ 3897327 w 4217048"/>
              <a:gd name="connsiteY4" fmla="*/ 472226 h 720080"/>
              <a:gd name="connsiteX5" fmla="*/ 4217048 w 4217048"/>
              <a:gd name="connsiteY5" fmla="*/ 568143 h 720080"/>
              <a:gd name="connsiteX6" fmla="*/ 4178681 w 4217048"/>
              <a:gd name="connsiteY6" fmla="*/ 670452 h 720080"/>
              <a:gd name="connsiteX7" fmla="*/ 4139495 w 4217048"/>
              <a:gd name="connsiteY7" fmla="*/ 720080 h 720080"/>
              <a:gd name="connsiteX8" fmla="*/ 0 w 4217048"/>
              <a:gd name="connsiteY8" fmla="*/ 720080 h 720080"/>
              <a:gd name="connsiteX9" fmla="*/ 0 w 4217048"/>
              <a:gd name="connsiteY9" fmla="*/ 0 h 720080"/>
              <a:gd name="connsiteX0" fmla="*/ 0 w 4217048"/>
              <a:gd name="connsiteY0" fmla="*/ 0 h 720080"/>
              <a:gd name="connsiteX1" fmla="*/ 4139495 w 4217048"/>
              <a:gd name="connsiteY1" fmla="*/ 0 h 720080"/>
              <a:gd name="connsiteX2" fmla="*/ 3929300 w 4217048"/>
              <a:gd name="connsiteY2" fmla="*/ 171689 h 720080"/>
              <a:gd name="connsiteX3" fmla="*/ 4191471 w 4217048"/>
              <a:gd name="connsiteY3" fmla="*/ 299577 h 720080"/>
              <a:gd name="connsiteX4" fmla="*/ 3897327 w 4217048"/>
              <a:gd name="connsiteY4" fmla="*/ 472226 h 720080"/>
              <a:gd name="connsiteX5" fmla="*/ 4217048 w 4217048"/>
              <a:gd name="connsiteY5" fmla="*/ 568143 h 720080"/>
              <a:gd name="connsiteX6" fmla="*/ 3980454 w 4217048"/>
              <a:gd name="connsiteY6" fmla="*/ 676846 h 720080"/>
              <a:gd name="connsiteX7" fmla="*/ 4139495 w 4217048"/>
              <a:gd name="connsiteY7" fmla="*/ 720080 h 720080"/>
              <a:gd name="connsiteX8" fmla="*/ 0 w 4217048"/>
              <a:gd name="connsiteY8" fmla="*/ 720080 h 720080"/>
              <a:gd name="connsiteX9" fmla="*/ 0 w 4217048"/>
              <a:gd name="connsiteY9" fmla="*/ 0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17048" h="720080">
                <a:moveTo>
                  <a:pt x="0" y="0"/>
                </a:moveTo>
                <a:lnTo>
                  <a:pt x="4139495" y="0"/>
                </a:lnTo>
                <a:lnTo>
                  <a:pt x="3929300" y="171689"/>
                </a:lnTo>
                <a:lnTo>
                  <a:pt x="4191471" y="299577"/>
                </a:lnTo>
                <a:lnTo>
                  <a:pt x="3897327" y="472226"/>
                </a:lnTo>
                <a:lnTo>
                  <a:pt x="4217048" y="568143"/>
                </a:lnTo>
                <a:lnTo>
                  <a:pt x="3980454" y="676846"/>
                </a:lnTo>
                <a:lnTo>
                  <a:pt x="4139495" y="720080"/>
                </a:lnTo>
                <a:lnTo>
                  <a:pt x="0" y="72008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34290" tIns="17145" rIns="34290" bIns="17145" numCol="1" rtlCol="0" anchor="t" anchorCtr="0" compatLnSpc="1">
            <a:prstTxWarp prst="textNoShape">
              <a:avLst/>
            </a:prstTxWarp>
          </a:bodyPr>
          <a:lstStyle/>
          <a:p>
            <a:pPr defTabSz="466725">
              <a:lnSpc>
                <a:spcPct val="90000"/>
              </a:lnSpc>
              <a:spcAft>
                <a:spcPct val="35000"/>
              </a:spcAft>
            </a:pPr>
            <a:endParaRPr lang="en-US" sz="338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defTabSz="466725">
              <a:lnSpc>
                <a:spcPct val="90000"/>
              </a:lnSpc>
              <a:spcAft>
                <a:spcPct val="35000"/>
              </a:spcAft>
            </a:pPr>
            <a:r>
              <a:rPr lang="en-US" sz="105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OCR</a:t>
            </a:r>
          </a:p>
        </p:txBody>
      </p:sp>
      <p:sp>
        <p:nvSpPr>
          <p:cNvPr id="59" name="Rectangle 6">
            <a:extLst>
              <a:ext uri="{FF2B5EF4-FFF2-40B4-BE49-F238E27FC236}">
                <a16:creationId xmlns:a16="http://schemas.microsoft.com/office/drawing/2014/main" id="{82519A0E-72C8-3546-A668-B6FBFBBC7CD7}"/>
              </a:ext>
            </a:extLst>
          </p:cNvPr>
          <p:cNvSpPr/>
          <p:nvPr/>
        </p:nvSpPr>
        <p:spPr bwMode="auto">
          <a:xfrm>
            <a:off x="6851812" y="3228159"/>
            <a:ext cx="1577340" cy="305181"/>
          </a:xfrm>
          <a:custGeom>
            <a:avLst/>
            <a:gdLst>
              <a:gd name="connsiteX0" fmla="*/ 0 w 4139495"/>
              <a:gd name="connsiteY0" fmla="*/ 0 h 720080"/>
              <a:gd name="connsiteX1" fmla="*/ 4139495 w 4139495"/>
              <a:gd name="connsiteY1" fmla="*/ 0 h 720080"/>
              <a:gd name="connsiteX2" fmla="*/ 4139495 w 4139495"/>
              <a:gd name="connsiteY2" fmla="*/ 720080 h 720080"/>
              <a:gd name="connsiteX3" fmla="*/ 0 w 4139495"/>
              <a:gd name="connsiteY3" fmla="*/ 720080 h 720080"/>
              <a:gd name="connsiteX4" fmla="*/ 0 w 4139495"/>
              <a:gd name="connsiteY4" fmla="*/ 0 h 720080"/>
              <a:gd name="connsiteX0" fmla="*/ 0 w 4139495"/>
              <a:gd name="connsiteY0" fmla="*/ 0 h 720080"/>
              <a:gd name="connsiteX1" fmla="*/ 4139495 w 4139495"/>
              <a:gd name="connsiteY1" fmla="*/ 0 h 720080"/>
              <a:gd name="connsiteX2" fmla="*/ 4133921 w 4139495"/>
              <a:gd name="connsiteY2" fmla="*/ 120534 h 720080"/>
              <a:gd name="connsiteX3" fmla="*/ 4139495 w 4139495"/>
              <a:gd name="connsiteY3" fmla="*/ 720080 h 720080"/>
              <a:gd name="connsiteX4" fmla="*/ 0 w 4139495"/>
              <a:gd name="connsiteY4" fmla="*/ 720080 h 720080"/>
              <a:gd name="connsiteX5" fmla="*/ 0 w 4139495"/>
              <a:gd name="connsiteY5" fmla="*/ 0 h 720080"/>
              <a:gd name="connsiteX0" fmla="*/ 0 w 4139495"/>
              <a:gd name="connsiteY0" fmla="*/ 0 h 720080"/>
              <a:gd name="connsiteX1" fmla="*/ 4139495 w 4139495"/>
              <a:gd name="connsiteY1" fmla="*/ 0 h 720080"/>
              <a:gd name="connsiteX2" fmla="*/ 3929300 w 4139495"/>
              <a:gd name="connsiteY2" fmla="*/ 171689 h 720080"/>
              <a:gd name="connsiteX3" fmla="*/ 4139495 w 4139495"/>
              <a:gd name="connsiteY3" fmla="*/ 720080 h 720080"/>
              <a:gd name="connsiteX4" fmla="*/ 0 w 4139495"/>
              <a:gd name="connsiteY4" fmla="*/ 720080 h 720080"/>
              <a:gd name="connsiteX5" fmla="*/ 0 w 4139495"/>
              <a:gd name="connsiteY5" fmla="*/ 0 h 720080"/>
              <a:gd name="connsiteX0" fmla="*/ 0 w 4139495"/>
              <a:gd name="connsiteY0" fmla="*/ 0 h 720080"/>
              <a:gd name="connsiteX1" fmla="*/ 4139495 w 4139495"/>
              <a:gd name="connsiteY1" fmla="*/ 0 h 720080"/>
              <a:gd name="connsiteX2" fmla="*/ 3929300 w 4139495"/>
              <a:gd name="connsiteY2" fmla="*/ 171689 h 720080"/>
              <a:gd name="connsiteX3" fmla="*/ 4044399 w 4139495"/>
              <a:gd name="connsiteY3" fmla="*/ 459437 h 720080"/>
              <a:gd name="connsiteX4" fmla="*/ 4139495 w 4139495"/>
              <a:gd name="connsiteY4" fmla="*/ 720080 h 720080"/>
              <a:gd name="connsiteX5" fmla="*/ 0 w 4139495"/>
              <a:gd name="connsiteY5" fmla="*/ 720080 h 720080"/>
              <a:gd name="connsiteX6" fmla="*/ 0 w 4139495"/>
              <a:gd name="connsiteY6" fmla="*/ 0 h 720080"/>
              <a:gd name="connsiteX0" fmla="*/ 0 w 4191471"/>
              <a:gd name="connsiteY0" fmla="*/ 0 h 720080"/>
              <a:gd name="connsiteX1" fmla="*/ 4139495 w 4191471"/>
              <a:gd name="connsiteY1" fmla="*/ 0 h 720080"/>
              <a:gd name="connsiteX2" fmla="*/ 3929300 w 4191471"/>
              <a:gd name="connsiteY2" fmla="*/ 171689 h 720080"/>
              <a:gd name="connsiteX3" fmla="*/ 4191471 w 4191471"/>
              <a:gd name="connsiteY3" fmla="*/ 299577 h 720080"/>
              <a:gd name="connsiteX4" fmla="*/ 4139495 w 4191471"/>
              <a:gd name="connsiteY4" fmla="*/ 720080 h 720080"/>
              <a:gd name="connsiteX5" fmla="*/ 0 w 4191471"/>
              <a:gd name="connsiteY5" fmla="*/ 720080 h 720080"/>
              <a:gd name="connsiteX6" fmla="*/ 0 w 4191471"/>
              <a:gd name="connsiteY6" fmla="*/ 0 h 720080"/>
              <a:gd name="connsiteX0" fmla="*/ 0 w 4191471"/>
              <a:gd name="connsiteY0" fmla="*/ 0 h 720080"/>
              <a:gd name="connsiteX1" fmla="*/ 4139495 w 4191471"/>
              <a:gd name="connsiteY1" fmla="*/ 0 h 720080"/>
              <a:gd name="connsiteX2" fmla="*/ 3929300 w 4191471"/>
              <a:gd name="connsiteY2" fmla="*/ 171689 h 720080"/>
              <a:gd name="connsiteX3" fmla="*/ 4191471 w 4191471"/>
              <a:gd name="connsiteY3" fmla="*/ 299577 h 720080"/>
              <a:gd name="connsiteX4" fmla="*/ 4159498 w 4191471"/>
              <a:gd name="connsiteY4" fmla="*/ 478620 h 720080"/>
              <a:gd name="connsiteX5" fmla="*/ 4139495 w 4191471"/>
              <a:gd name="connsiteY5" fmla="*/ 720080 h 720080"/>
              <a:gd name="connsiteX6" fmla="*/ 0 w 4191471"/>
              <a:gd name="connsiteY6" fmla="*/ 720080 h 720080"/>
              <a:gd name="connsiteX7" fmla="*/ 0 w 4191471"/>
              <a:gd name="connsiteY7" fmla="*/ 0 h 720080"/>
              <a:gd name="connsiteX0" fmla="*/ 0 w 4191471"/>
              <a:gd name="connsiteY0" fmla="*/ 0 h 720080"/>
              <a:gd name="connsiteX1" fmla="*/ 4139495 w 4191471"/>
              <a:gd name="connsiteY1" fmla="*/ 0 h 720080"/>
              <a:gd name="connsiteX2" fmla="*/ 3929300 w 4191471"/>
              <a:gd name="connsiteY2" fmla="*/ 171689 h 720080"/>
              <a:gd name="connsiteX3" fmla="*/ 4191471 w 4191471"/>
              <a:gd name="connsiteY3" fmla="*/ 299577 h 720080"/>
              <a:gd name="connsiteX4" fmla="*/ 3897327 w 4191471"/>
              <a:gd name="connsiteY4" fmla="*/ 472226 h 720080"/>
              <a:gd name="connsiteX5" fmla="*/ 4139495 w 4191471"/>
              <a:gd name="connsiteY5" fmla="*/ 720080 h 720080"/>
              <a:gd name="connsiteX6" fmla="*/ 0 w 4191471"/>
              <a:gd name="connsiteY6" fmla="*/ 720080 h 720080"/>
              <a:gd name="connsiteX7" fmla="*/ 0 w 4191471"/>
              <a:gd name="connsiteY7" fmla="*/ 0 h 720080"/>
              <a:gd name="connsiteX0" fmla="*/ 0 w 4191471"/>
              <a:gd name="connsiteY0" fmla="*/ 0 h 720080"/>
              <a:gd name="connsiteX1" fmla="*/ 4139495 w 4191471"/>
              <a:gd name="connsiteY1" fmla="*/ 0 h 720080"/>
              <a:gd name="connsiteX2" fmla="*/ 3929300 w 4191471"/>
              <a:gd name="connsiteY2" fmla="*/ 171689 h 720080"/>
              <a:gd name="connsiteX3" fmla="*/ 4191471 w 4191471"/>
              <a:gd name="connsiteY3" fmla="*/ 299577 h 720080"/>
              <a:gd name="connsiteX4" fmla="*/ 3897327 w 4191471"/>
              <a:gd name="connsiteY4" fmla="*/ 472226 h 720080"/>
              <a:gd name="connsiteX5" fmla="*/ 4044399 w 4191471"/>
              <a:gd name="connsiteY5" fmla="*/ 625692 h 720080"/>
              <a:gd name="connsiteX6" fmla="*/ 4139495 w 4191471"/>
              <a:gd name="connsiteY6" fmla="*/ 720080 h 720080"/>
              <a:gd name="connsiteX7" fmla="*/ 0 w 4191471"/>
              <a:gd name="connsiteY7" fmla="*/ 720080 h 720080"/>
              <a:gd name="connsiteX8" fmla="*/ 0 w 4191471"/>
              <a:gd name="connsiteY8" fmla="*/ 0 h 720080"/>
              <a:gd name="connsiteX0" fmla="*/ 0 w 4217048"/>
              <a:gd name="connsiteY0" fmla="*/ 0 h 720080"/>
              <a:gd name="connsiteX1" fmla="*/ 4139495 w 4217048"/>
              <a:gd name="connsiteY1" fmla="*/ 0 h 720080"/>
              <a:gd name="connsiteX2" fmla="*/ 3929300 w 4217048"/>
              <a:gd name="connsiteY2" fmla="*/ 171689 h 720080"/>
              <a:gd name="connsiteX3" fmla="*/ 4191471 w 4217048"/>
              <a:gd name="connsiteY3" fmla="*/ 299577 h 720080"/>
              <a:gd name="connsiteX4" fmla="*/ 3897327 w 4217048"/>
              <a:gd name="connsiteY4" fmla="*/ 472226 h 720080"/>
              <a:gd name="connsiteX5" fmla="*/ 4217048 w 4217048"/>
              <a:gd name="connsiteY5" fmla="*/ 568143 h 720080"/>
              <a:gd name="connsiteX6" fmla="*/ 4139495 w 4217048"/>
              <a:gd name="connsiteY6" fmla="*/ 720080 h 720080"/>
              <a:gd name="connsiteX7" fmla="*/ 0 w 4217048"/>
              <a:gd name="connsiteY7" fmla="*/ 720080 h 720080"/>
              <a:gd name="connsiteX8" fmla="*/ 0 w 4217048"/>
              <a:gd name="connsiteY8" fmla="*/ 0 h 720080"/>
              <a:gd name="connsiteX0" fmla="*/ 0 w 4217048"/>
              <a:gd name="connsiteY0" fmla="*/ 0 h 720080"/>
              <a:gd name="connsiteX1" fmla="*/ 4139495 w 4217048"/>
              <a:gd name="connsiteY1" fmla="*/ 0 h 720080"/>
              <a:gd name="connsiteX2" fmla="*/ 3929300 w 4217048"/>
              <a:gd name="connsiteY2" fmla="*/ 171689 h 720080"/>
              <a:gd name="connsiteX3" fmla="*/ 4191471 w 4217048"/>
              <a:gd name="connsiteY3" fmla="*/ 299577 h 720080"/>
              <a:gd name="connsiteX4" fmla="*/ 3897327 w 4217048"/>
              <a:gd name="connsiteY4" fmla="*/ 472226 h 720080"/>
              <a:gd name="connsiteX5" fmla="*/ 4217048 w 4217048"/>
              <a:gd name="connsiteY5" fmla="*/ 568143 h 720080"/>
              <a:gd name="connsiteX6" fmla="*/ 4178681 w 4217048"/>
              <a:gd name="connsiteY6" fmla="*/ 670452 h 720080"/>
              <a:gd name="connsiteX7" fmla="*/ 4139495 w 4217048"/>
              <a:gd name="connsiteY7" fmla="*/ 720080 h 720080"/>
              <a:gd name="connsiteX8" fmla="*/ 0 w 4217048"/>
              <a:gd name="connsiteY8" fmla="*/ 720080 h 720080"/>
              <a:gd name="connsiteX9" fmla="*/ 0 w 4217048"/>
              <a:gd name="connsiteY9" fmla="*/ 0 h 720080"/>
              <a:gd name="connsiteX0" fmla="*/ 0 w 4217048"/>
              <a:gd name="connsiteY0" fmla="*/ 0 h 720080"/>
              <a:gd name="connsiteX1" fmla="*/ 4139495 w 4217048"/>
              <a:gd name="connsiteY1" fmla="*/ 0 h 720080"/>
              <a:gd name="connsiteX2" fmla="*/ 3929300 w 4217048"/>
              <a:gd name="connsiteY2" fmla="*/ 171689 h 720080"/>
              <a:gd name="connsiteX3" fmla="*/ 4191471 w 4217048"/>
              <a:gd name="connsiteY3" fmla="*/ 299577 h 720080"/>
              <a:gd name="connsiteX4" fmla="*/ 3897327 w 4217048"/>
              <a:gd name="connsiteY4" fmla="*/ 472226 h 720080"/>
              <a:gd name="connsiteX5" fmla="*/ 4217048 w 4217048"/>
              <a:gd name="connsiteY5" fmla="*/ 568143 h 720080"/>
              <a:gd name="connsiteX6" fmla="*/ 3980454 w 4217048"/>
              <a:gd name="connsiteY6" fmla="*/ 676846 h 720080"/>
              <a:gd name="connsiteX7" fmla="*/ 4139495 w 4217048"/>
              <a:gd name="connsiteY7" fmla="*/ 720080 h 720080"/>
              <a:gd name="connsiteX8" fmla="*/ 0 w 4217048"/>
              <a:gd name="connsiteY8" fmla="*/ 720080 h 720080"/>
              <a:gd name="connsiteX9" fmla="*/ 0 w 4217048"/>
              <a:gd name="connsiteY9" fmla="*/ 0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17048" h="720080">
                <a:moveTo>
                  <a:pt x="0" y="0"/>
                </a:moveTo>
                <a:lnTo>
                  <a:pt x="4139495" y="0"/>
                </a:lnTo>
                <a:lnTo>
                  <a:pt x="3929300" y="171689"/>
                </a:lnTo>
                <a:lnTo>
                  <a:pt x="4191471" y="299577"/>
                </a:lnTo>
                <a:lnTo>
                  <a:pt x="3897327" y="472226"/>
                </a:lnTo>
                <a:lnTo>
                  <a:pt x="4217048" y="568143"/>
                </a:lnTo>
                <a:lnTo>
                  <a:pt x="3980454" y="676846"/>
                </a:lnTo>
                <a:lnTo>
                  <a:pt x="4139495" y="720080"/>
                </a:lnTo>
                <a:lnTo>
                  <a:pt x="0" y="72008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34290" tIns="17145" rIns="34290" bIns="17145" numCol="1" rtlCol="0" anchor="t" anchorCtr="0" compatLnSpc="1">
            <a:prstTxWarp prst="textNoShape">
              <a:avLst/>
            </a:prstTxWarp>
          </a:bodyPr>
          <a:lstStyle/>
          <a:p>
            <a:pPr defTabSz="466725">
              <a:lnSpc>
                <a:spcPct val="90000"/>
              </a:lnSpc>
              <a:spcAft>
                <a:spcPct val="35000"/>
              </a:spcAft>
            </a:pPr>
            <a:endParaRPr lang="en-US" sz="338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32AD949-A3B2-1B4C-ADA6-57520CAC78C7}"/>
              </a:ext>
            </a:extLst>
          </p:cNvPr>
          <p:cNvSpPr txBox="1"/>
          <p:nvPr/>
        </p:nvSpPr>
        <p:spPr>
          <a:xfrm>
            <a:off x="6856280" y="3238839"/>
            <a:ext cx="1462642" cy="30533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668" tIns="6668" rIns="6668" bIns="6668" numCol="1" spcCol="1270" anchor="ctr" anchorCtr="0">
            <a:noAutofit/>
          </a:bodyPr>
          <a:lstStyle/>
          <a:p>
            <a:pPr algn="ctr"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NLP &amp; Algorithmic Data Classification</a:t>
            </a:r>
          </a:p>
        </p:txBody>
      </p:sp>
      <p:sp>
        <p:nvSpPr>
          <p:cNvPr id="62" name="Rectangle 6">
            <a:extLst>
              <a:ext uri="{FF2B5EF4-FFF2-40B4-BE49-F238E27FC236}">
                <a16:creationId xmlns:a16="http://schemas.microsoft.com/office/drawing/2014/main" id="{A466168B-9E8C-C041-A75E-DCB5F5A31BB1}"/>
              </a:ext>
            </a:extLst>
          </p:cNvPr>
          <p:cNvSpPr/>
          <p:nvPr/>
        </p:nvSpPr>
        <p:spPr bwMode="auto">
          <a:xfrm>
            <a:off x="6856280" y="3644633"/>
            <a:ext cx="1577340" cy="305181"/>
          </a:xfrm>
          <a:custGeom>
            <a:avLst/>
            <a:gdLst>
              <a:gd name="connsiteX0" fmla="*/ 0 w 4139495"/>
              <a:gd name="connsiteY0" fmla="*/ 0 h 720080"/>
              <a:gd name="connsiteX1" fmla="*/ 4139495 w 4139495"/>
              <a:gd name="connsiteY1" fmla="*/ 0 h 720080"/>
              <a:gd name="connsiteX2" fmla="*/ 4139495 w 4139495"/>
              <a:gd name="connsiteY2" fmla="*/ 720080 h 720080"/>
              <a:gd name="connsiteX3" fmla="*/ 0 w 4139495"/>
              <a:gd name="connsiteY3" fmla="*/ 720080 h 720080"/>
              <a:gd name="connsiteX4" fmla="*/ 0 w 4139495"/>
              <a:gd name="connsiteY4" fmla="*/ 0 h 720080"/>
              <a:gd name="connsiteX0" fmla="*/ 0 w 4139495"/>
              <a:gd name="connsiteY0" fmla="*/ 0 h 720080"/>
              <a:gd name="connsiteX1" fmla="*/ 4139495 w 4139495"/>
              <a:gd name="connsiteY1" fmla="*/ 0 h 720080"/>
              <a:gd name="connsiteX2" fmla="*/ 4133921 w 4139495"/>
              <a:gd name="connsiteY2" fmla="*/ 120534 h 720080"/>
              <a:gd name="connsiteX3" fmla="*/ 4139495 w 4139495"/>
              <a:gd name="connsiteY3" fmla="*/ 720080 h 720080"/>
              <a:gd name="connsiteX4" fmla="*/ 0 w 4139495"/>
              <a:gd name="connsiteY4" fmla="*/ 720080 h 720080"/>
              <a:gd name="connsiteX5" fmla="*/ 0 w 4139495"/>
              <a:gd name="connsiteY5" fmla="*/ 0 h 720080"/>
              <a:gd name="connsiteX0" fmla="*/ 0 w 4139495"/>
              <a:gd name="connsiteY0" fmla="*/ 0 h 720080"/>
              <a:gd name="connsiteX1" fmla="*/ 4139495 w 4139495"/>
              <a:gd name="connsiteY1" fmla="*/ 0 h 720080"/>
              <a:gd name="connsiteX2" fmla="*/ 3929300 w 4139495"/>
              <a:gd name="connsiteY2" fmla="*/ 171689 h 720080"/>
              <a:gd name="connsiteX3" fmla="*/ 4139495 w 4139495"/>
              <a:gd name="connsiteY3" fmla="*/ 720080 h 720080"/>
              <a:gd name="connsiteX4" fmla="*/ 0 w 4139495"/>
              <a:gd name="connsiteY4" fmla="*/ 720080 h 720080"/>
              <a:gd name="connsiteX5" fmla="*/ 0 w 4139495"/>
              <a:gd name="connsiteY5" fmla="*/ 0 h 720080"/>
              <a:gd name="connsiteX0" fmla="*/ 0 w 4139495"/>
              <a:gd name="connsiteY0" fmla="*/ 0 h 720080"/>
              <a:gd name="connsiteX1" fmla="*/ 4139495 w 4139495"/>
              <a:gd name="connsiteY1" fmla="*/ 0 h 720080"/>
              <a:gd name="connsiteX2" fmla="*/ 3929300 w 4139495"/>
              <a:gd name="connsiteY2" fmla="*/ 171689 h 720080"/>
              <a:gd name="connsiteX3" fmla="*/ 4044399 w 4139495"/>
              <a:gd name="connsiteY3" fmla="*/ 459437 h 720080"/>
              <a:gd name="connsiteX4" fmla="*/ 4139495 w 4139495"/>
              <a:gd name="connsiteY4" fmla="*/ 720080 h 720080"/>
              <a:gd name="connsiteX5" fmla="*/ 0 w 4139495"/>
              <a:gd name="connsiteY5" fmla="*/ 720080 h 720080"/>
              <a:gd name="connsiteX6" fmla="*/ 0 w 4139495"/>
              <a:gd name="connsiteY6" fmla="*/ 0 h 720080"/>
              <a:gd name="connsiteX0" fmla="*/ 0 w 4191471"/>
              <a:gd name="connsiteY0" fmla="*/ 0 h 720080"/>
              <a:gd name="connsiteX1" fmla="*/ 4139495 w 4191471"/>
              <a:gd name="connsiteY1" fmla="*/ 0 h 720080"/>
              <a:gd name="connsiteX2" fmla="*/ 3929300 w 4191471"/>
              <a:gd name="connsiteY2" fmla="*/ 171689 h 720080"/>
              <a:gd name="connsiteX3" fmla="*/ 4191471 w 4191471"/>
              <a:gd name="connsiteY3" fmla="*/ 299577 h 720080"/>
              <a:gd name="connsiteX4" fmla="*/ 4139495 w 4191471"/>
              <a:gd name="connsiteY4" fmla="*/ 720080 h 720080"/>
              <a:gd name="connsiteX5" fmla="*/ 0 w 4191471"/>
              <a:gd name="connsiteY5" fmla="*/ 720080 h 720080"/>
              <a:gd name="connsiteX6" fmla="*/ 0 w 4191471"/>
              <a:gd name="connsiteY6" fmla="*/ 0 h 720080"/>
              <a:gd name="connsiteX0" fmla="*/ 0 w 4191471"/>
              <a:gd name="connsiteY0" fmla="*/ 0 h 720080"/>
              <a:gd name="connsiteX1" fmla="*/ 4139495 w 4191471"/>
              <a:gd name="connsiteY1" fmla="*/ 0 h 720080"/>
              <a:gd name="connsiteX2" fmla="*/ 3929300 w 4191471"/>
              <a:gd name="connsiteY2" fmla="*/ 171689 h 720080"/>
              <a:gd name="connsiteX3" fmla="*/ 4191471 w 4191471"/>
              <a:gd name="connsiteY3" fmla="*/ 299577 h 720080"/>
              <a:gd name="connsiteX4" fmla="*/ 4159498 w 4191471"/>
              <a:gd name="connsiteY4" fmla="*/ 478620 h 720080"/>
              <a:gd name="connsiteX5" fmla="*/ 4139495 w 4191471"/>
              <a:gd name="connsiteY5" fmla="*/ 720080 h 720080"/>
              <a:gd name="connsiteX6" fmla="*/ 0 w 4191471"/>
              <a:gd name="connsiteY6" fmla="*/ 720080 h 720080"/>
              <a:gd name="connsiteX7" fmla="*/ 0 w 4191471"/>
              <a:gd name="connsiteY7" fmla="*/ 0 h 720080"/>
              <a:gd name="connsiteX0" fmla="*/ 0 w 4191471"/>
              <a:gd name="connsiteY0" fmla="*/ 0 h 720080"/>
              <a:gd name="connsiteX1" fmla="*/ 4139495 w 4191471"/>
              <a:gd name="connsiteY1" fmla="*/ 0 h 720080"/>
              <a:gd name="connsiteX2" fmla="*/ 3929300 w 4191471"/>
              <a:gd name="connsiteY2" fmla="*/ 171689 h 720080"/>
              <a:gd name="connsiteX3" fmla="*/ 4191471 w 4191471"/>
              <a:gd name="connsiteY3" fmla="*/ 299577 h 720080"/>
              <a:gd name="connsiteX4" fmla="*/ 3897327 w 4191471"/>
              <a:gd name="connsiteY4" fmla="*/ 472226 h 720080"/>
              <a:gd name="connsiteX5" fmla="*/ 4139495 w 4191471"/>
              <a:gd name="connsiteY5" fmla="*/ 720080 h 720080"/>
              <a:gd name="connsiteX6" fmla="*/ 0 w 4191471"/>
              <a:gd name="connsiteY6" fmla="*/ 720080 h 720080"/>
              <a:gd name="connsiteX7" fmla="*/ 0 w 4191471"/>
              <a:gd name="connsiteY7" fmla="*/ 0 h 720080"/>
              <a:gd name="connsiteX0" fmla="*/ 0 w 4191471"/>
              <a:gd name="connsiteY0" fmla="*/ 0 h 720080"/>
              <a:gd name="connsiteX1" fmla="*/ 4139495 w 4191471"/>
              <a:gd name="connsiteY1" fmla="*/ 0 h 720080"/>
              <a:gd name="connsiteX2" fmla="*/ 3929300 w 4191471"/>
              <a:gd name="connsiteY2" fmla="*/ 171689 h 720080"/>
              <a:gd name="connsiteX3" fmla="*/ 4191471 w 4191471"/>
              <a:gd name="connsiteY3" fmla="*/ 299577 h 720080"/>
              <a:gd name="connsiteX4" fmla="*/ 3897327 w 4191471"/>
              <a:gd name="connsiteY4" fmla="*/ 472226 h 720080"/>
              <a:gd name="connsiteX5" fmla="*/ 4044399 w 4191471"/>
              <a:gd name="connsiteY5" fmla="*/ 625692 h 720080"/>
              <a:gd name="connsiteX6" fmla="*/ 4139495 w 4191471"/>
              <a:gd name="connsiteY6" fmla="*/ 720080 h 720080"/>
              <a:gd name="connsiteX7" fmla="*/ 0 w 4191471"/>
              <a:gd name="connsiteY7" fmla="*/ 720080 h 720080"/>
              <a:gd name="connsiteX8" fmla="*/ 0 w 4191471"/>
              <a:gd name="connsiteY8" fmla="*/ 0 h 720080"/>
              <a:gd name="connsiteX0" fmla="*/ 0 w 4217048"/>
              <a:gd name="connsiteY0" fmla="*/ 0 h 720080"/>
              <a:gd name="connsiteX1" fmla="*/ 4139495 w 4217048"/>
              <a:gd name="connsiteY1" fmla="*/ 0 h 720080"/>
              <a:gd name="connsiteX2" fmla="*/ 3929300 w 4217048"/>
              <a:gd name="connsiteY2" fmla="*/ 171689 h 720080"/>
              <a:gd name="connsiteX3" fmla="*/ 4191471 w 4217048"/>
              <a:gd name="connsiteY3" fmla="*/ 299577 h 720080"/>
              <a:gd name="connsiteX4" fmla="*/ 3897327 w 4217048"/>
              <a:gd name="connsiteY4" fmla="*/ 472226 h 720080"/>
              <a:gd name="connsiteX5" fmla="*/ 4217048 w 4217048"/>
              <a:gd name="connsiteY5" fmla="*/ 568143 h 720080"/>
              <a:gd name="connsiteX6" fmla="*/ 4139495 w 4217048"/>
              <a:gd name="connsiteY6" fmla="*/ 720080 h 720080"/>
              <a:gd name="connsiteX7" fmla="*/ 0 w 4217048"/>
              <a:gd name="connsiteY7" fmla="*/ 720080 h 720080"/>
              <a:gd name="connsiteX8" fmla="*/ 0 w 4217048"/>
              <a:gd name="connsiteY8" fmla="*/ 0 h 720080"/>
              <a:gd name="connsiteX0" fmla="*/ 0 w 4217048"/>
              <a:gd name="connsiteY0" fmla="*/ 0 h 720080"/>
              <a:gd name="connsiteX1" fmla="*/ 4139495 w 4217048"/>
              <a:gd name="connsiteY1" fmla="*/ 0 h 720080"/>
              <a:gd name="connsiteX2" fmla="*/ 3929300 w 4217048"/>
              <a:gd name="connsiteY2" fmla="*/ 171689 h 720080"/>
              <a:gd name="connsiteX3" fmla="*/ 4191471 w 4217048"/>
              <a:gd name="connsiteY3" fmla="*/ 299577 h 720080"/>
              <a:gd name="connsiteX4" fmla="*/ 3897327 w 4217048"/>
              <a:gd name="connsiteY4" fmla="*/ 472226 h 720080"/>
              <a:gd name="connsiteX5" fmla="*/ 4217048 w 4217048"/>
              <a:gd name="connsiteY5" fmla="*/ 568143 h 720080"/>
              <a:gd name="connsiteX6" fmla="*/ 4178681 w 4217048"/>
              <a:gd name="connsiteY6" fmla="*/ 670452 h 720080"/>
              <a:gd name="connsiteX7" fmla="*/ 4139495 w 4217048"/>
              <a:gd name="connsiteY7" fmla="*/ 720080 h 720080"/>
              <a:gd name="connsiteX8" fmla="*/ 0 w 4217048"/>
              <a:gd name="connsiteY8" fmla="*/ 720080 h 720080"/>
              <a:gd name="connsiteX9" fmla="*/ 0 w 4217048"/>
              <a:gd name="connsiteY9" fmla="*/ 0 h 720080"/>
              <a:gd name="connsiteX0" fmla="*/ 0 w 4217048"/>
              <a:gd name="connsiteY0" fmla="*/ 0 h 720080"/>
              <a:gd name="connsiteX1" fmla="*/ 4139495 w 4217048"/>
              <a:gd name="connsiteY1" fmla="*/ 0 h 720080"/>
              <a:gd name="connsiteX2" fmla="*/ 3929300 w 4217048"/>
              <a:gd name="connsiteY2" fmla="*/ 171689 h 720080"/>
              <a:gd name="connsiteX3" fmla="*/ 4191471 w 4217048"/>
              <a:gd name="connsiteY3" fmla="*/ 299577 h 720080"/>
              <a:gd name="connsiteX4" fmla="*/ 3897327 w 4217048"/>
              <a:gd name="connsiteY4" fmla="*/ 472226 h 720080"/>
              <a:gd name="connsiteX5" fmla="*/ 4217048 w 4217048"/>
              <a:gd name="connsiteY5" fmla="*/ 568143 h 720080"/>
              <a:gd name="connsiteX6" fmla="*/ 3980454 w 4217048"/>
              <a:gd name="connsiteY6" fmla="*/ 676846 h 720080"/>
              <a:gd name="connsiteX7" fmla="*/ 4139495 w 4217048"/>
              <a:gd name="connsiteY7" fmla="*/ 720080 h 720080"/>
              <a:gd name="connsiteX8" fmla="*/ 0 w 4217048"/>
              <a:gd name="connsiteY8" fmla="*/ 720080 h 720080"/>
              <a:gd name="connsiteX9" fmla="*/ 0 w 4217048"/>
              <a:gd name="connsiteY9" fmla="*/ 0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17048" h="720080">
                <a:moveTo>
                  <a:pt x="0" y="0"/>
                </a:moveTo>
                <a:lnTo>
                  <a:pt x="4139495" y="0"/>
                </a:lnTo>
                <a:lnTo>
                  <a:pt x="3929300" y="171689"/>
                </a:lnTo>
                <a:lnTo>
                  <a:pt x="4191471" y="299577"/>
                </a:lnTo>
                <a:lnTo>
                  <a:pt x="3897327" y="472226"/>
                </a:lnTo>
                <a:lnTo>
                  <a:pt x="4217048" y="568143"/>
                </a:lnTo>
                <a:lnTo>
                  <a:pt x="3980454" y="676846"/>
                </a:lnTo>
                <a:lnTo>
                  <a:pt x="4139495" y="720080"/>
                </a:lnTo>
                <a:lnTo>
                  <a:pt x="0" y="72008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34290" tIns="17145" rIns="34290" bIns="17145" numCol="1" rtlCol="0" anchor="t" anchorCtr="0" compatLnSpc="1">
            <a:prstTxWarp prst="textNoShape">
              <a:avLst/>
            </a:prstTxWarp>
          </a:bodyPr>
          <a:lstStyle/>
          <a:p>
            <a:pPr algn="ctr" defTabSz="466725">
              <a:lnSpc>
                <a:spcPct val="90000"/>
              </a:lnSpc>
              <a:spcAft>
                <a:spcPct val="35000"/>
              </a:spcAft>
            </a:pPr>
            <a:endParaRPr lang="en-US" sz="338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defTabSz="466725">
              <a:lnSpc>
                <a:spcPct val="90000"/>
              </a:lnSpc>
              <a:spcAft>
                <a:spcPct val="35000"/>
              </a:spcAft>
            </a:pPr>
            <a:r>
              <a:rPr lang="en-US" sz="105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Construct XML</a:t>
            </a:r>
          </a:p>
        </p:txBody>
      </p:sp>
      <p:sp>
        <p:nvSpPr>
          <p:cNvPr id="63" name="Rectangle 6">
            <a:extLst>
              <a:ext uri="{FF2B5EF4-FFF2-40B4-BE49-F238E27FC236}">
                <a16:creationId xmlns:a16="http://schemas.microsoft.com/office/drawing/2014/main" id="{9694D7F1-1D0B-DE44-B980-A742D5E96F90}"/>
              </a:ext>
            </a:extLst>
          </p:cNvPr>
          <p:cNvSpPr/>
          <p:nvPr/>
        </p:nvSpPr>
        <p:spPr bwMode="auto">
          <a:xfrm>
            <a:off x="6847754" y="4047718"/>
            <a:ext cx="1577340" cy="305181"/>
          </a:xfrm>
          <a:custGeom>
            <a:avLst/>
            <a:gdLst>
              <a:gd name="connsiteX0" fmla="*/ 0 w 4139495"/>
              <a:gd name="connsiteY0" fmla="*/ 0 h 720080"/>
              <a:gd name="connsiteX1" fmla="*/ 4139495 w 4139495"/>
              <a:gd name="connsiteY1" fmla="*/ 0 h 720080"/>
              <a:gd name="connsiteX2" fmla="*/ 4139495 w 4139495"/>
              <a:gd name="connsiteY2" fmla="*/ 720080 h 720080"/>
              <a:gd name="connsiteX3" fmla="*/ 0 w 4139495"/>
              <a:gd name="connsiteY3" fmla="*/ 720080 h 720080"/>
              <a:gd name="connsiteX4" fmla="*/ 0 w 4139495"/>
              <a:gd name="connsiteY4" fmla="*/ 0 h 720080"/>
              <a:gd name="connsiteX0" fmla="*/ 0 w 4139495"/>
              <a:gd name="connsiteY0" fmla="*/ 0 h 720080"/>
              <a:gd name="connsiteX1" fmla="*/ 4139495 w 4139495"/>
              <a:gd name="connsiteY1" fmla="*/ 0 h 720080"/>
              <a:gd name="connsiteX2" fmla="*/ 4133921 w 4139495"/>
              <a:gd name="connsiteY2" fmla="*/ 120534 h 720080"/>
              <a:gd name="connsiteX3" fmla="*/ 4139495 w 4139495"/>
              <a:gd name="connsiteY3" fmla="*/ 720080 h 720080"/>
              <a:gd name="connsiteX4" fmla="*/ 0 w 4139495"/>
              <a:gd name="connsiteY4" fmla="*/ 720080 h 720080"/>
              <a:gd name="connsiteX5" fmla="*/ 0 w 4139495"/>
              <a:gd name="connsiteY5" fmla="*/ 0 h 720080"/>
              <a:gd name="connsiteX0" fmla="*/ 0 w 4139495"/>
              <a:gd name="connsiteY0" fmla="*/ 0 h 720080"/>
              <a:gd name="connsiteX1" fmla="*/ 4139495 w 4139495"/>
              <a:gd name="connsiteY1" fmla="*/ 0 h 720080"/>
              <a:gd name="connsiteX2" fmla="*/ 3929300 w 4139495"/>
              <a:gd name="connsiteY2" fmla="*/ 171689 h 720080"/>
              <a:gd name="connsiteX3" fmla="*/ 4139495 w 4139495"/>
              <a:gd name="connsiteY3" fmla="*/ 720080 h 720080"/>
              <a:gd name="connsiteX4" fmla="*/ 0 w 4139495"/>
              <a:gd name="connsiteY4" fmla="*/ 720080 h 720080"/>
              <a:gd name="connsiteX5" fmla="*/ 0 w 4139495"/>
              <a:gd name="connsiteY5" fmla="*/ 0 h 720080"/>
              <a:gd name="connsiteX0" fmla="*/ 0 w 4139495"/>
              <a:gd name="connsiteY0" fmla="*/ 0 h 720080"/>
              <a:gd name="connsiteX1" fmla="*/ 4139495 w 4139495"/>
              <a:gd name="connsiteY1" fmla="*/ 0 h 720080"/>
              <a:gd name="connsiteX2" fmla="*/ 3929300 w 4139495"/>
              <a:gd name="connsiteY2" fmla="*/ 171689 h 720080"/>
              <a:gd name="connsiteX3" fmla="*/ 4044399 w 4139495"/>
              <a:gd name="connsiteY3" fmla="*/ 459437 h 720080"/>
              <a:gd name="connsiteX4" fmla="*/ 4139495 w 4139495"/>
              <a:gd name="connsiteY4" fmla="*/ 720080 h 720080"/>
              <a:gd name="connsiteX5" fmla="*/ 0 w 4139495"/>
              <a:gd name="connsiteY5" fmla="*/ 720080 h 720080"/>
              <a:gd name="connsiteX6" fmla="*/ 0 w 4139495"/>
              <a:gd name="connsiteY6" fmla="*/ 0 h 720080"/>
              <a:gd name="connsiteX0" fmla="*/ 0 w 4191471"/>
              <a:gd name="connsiteY0" fmla="*/ 0 h 720080"/>
              <a:gd name="connsiteX1" fmla="*/ 4139495 w 4191471"/>
              <a:gd name="connsiteY1" fmla="*/ 0 h 720080"/>
              <a:gd name="connsiteX2" fmla="*/ 3929300 w 4191471"/>
              <a:gd name="connsiteY2" fmla="*/ 171689 h 720080"/>
              <a:gd name="connsiteX3" fmla="*/ 4191471 w 4191471"/>
              <a:gd name="connsiteY3" fmla="*/ 299577 h 720080"/>
              <a:gd name="connsiteX4" fmla="*/ 4139495 w 4191471"/>
              <a:gd name="connsiteY4" fmla="*/ 720080 h 720080"/>
              <a:gd name="connsiteX5" fmla="*/ 0 w 4191471"/>
              <a:gd name="connsiteY5" fmla="*/ 720080 h 720080"/>
              <a:gd name="connsiteX6" fmla="*/ 0 w 4191471"/>
              <a:gd name="connsiteY6" fmla="*/ 0 h 720080"/>
              <a:gd name="connsiteX0" fmla="*/ 0 w 4191471"/>
              <a:gd name="connsiteY0" fmla="*/ 0 h 720080"/>
              <a:gd name="connsiteX1" fmla="*/ 4139495 w 4191471"/>
              <a:gd name="connsiteY1" fmla="*/ 0 h 720080"/>
              <a:gd name="connsiteX2" fmla="*/ 3929300 w 4191471"/>
              <a:gd name="connsiteY2" fmla="*/ 171689 h 720080"/>
              <a:gd name="connsiteX3" fmla="*/ 4191471 w 4191471"/>
              <a:gd name="connsiteY3" fmla="*/ 299577 h 720080"/>
              <a:gd name="connsiteX4" fmla="*/ 4159498 w 4191471"/>
              <a:gd name="connsiteY4" fmla="*/ 478620 h 720080"/>
              <a:gd name="connsiteX5" fmla="*/ 4139495 w 4191471"/>
              <a:gd name="connsiteY5" fmla="*/ 720080 h 720080"/>
              <a:gd name="connsiteX6" fmla="*/ 0 w 4191471"/>
              <a:gd name="connsiteY6" fmla="*/ 720080 h 720080"/>
              <a:gd name="connsiteX7" fmla="*/ 0 w 4191471"/>
              <a:gd name="connsiteY7" fmla="*/ 0 h 720080"/>
              <a:gd name="connsiteX0" fmla="*/ 0 w 4191471"/>
              <a:gd name="connsiteY0" fmla="*/ 0 h 720080"/>
              <a:gd name="connsiteX1" fmla="*/ 4139495 w 4191471"/>
              <a:gd name="connsiteY1" fmla="*/ 0 h 720080"/>
              <a:gd name="connsiteX2" fmla="*/ 3929300 w 4191471"/>
              <a:gd name="connsiteY2" fmla="*/ 171689 h 720080"/>
              <a:gd name="connsiteX3" fmla="*/ 4191471 w 4191471"/>
              <a:gd name="connsiteY3" fmla="*/ 299577 h 720080"/>
              <a:gd name="connsiteX4" fmla="*/ 3897327 w 4191471"/>
              <a:gd name="connsiteY4" fmla="*/ 472226 h 720080"/>
              <a:gd name="connsiteX5" fmla="*/ 4139495 w 4191471"/>
              <a:gd name="connsiteY5" fmla="*/ 720080 h 720080"/>
              <a:gd name="connsiteX6" fmla="*/ 0 w 4191471"/>
              <a:gd name="connsiteY6" fmla="*/ 720080 h 720080"/>
              <a:gd name="connsiteX7" fmla="*/ 0 w 4191471"/>
              <a:gd name="connsiteY7" fmla="*/ 0 h 720080"/>
              <a:gd name="connsiteX0" fmla="*/ 0 w 4191471"/>
              <a:gd name="connsiteY0" fmla="*/ 0 h 720080"/>
              <a:gd name="connsiteX1" fmla="*/ 4139495 w 4191471"/>
              <a:gd name="connsiteY1" fmla="*/ 0 h 720080"/>
              <a:gd name="connsiteX2" fmla="*/ 3929300 w 4191471"/>
              <a:gd name="connsiteY2" fmla="*/ 171689 h 720080"/>
              <a:gd name="connsiteX3" fmla="*/ 4191471 w 4191471"/>
              <a:gd name="connsiteY3" fmla="*/ 299577 h 720080"/>
              <a:gd name="connsiteX4" fmla="*/ 3897327 w 4191471"/>
              <a:gd name="connsiteY4" fmla="*/ 472226 h 720080"/>
              <a:gd name="connsiteX5" fmla="*/ 4044399 w 4191471"/>
              <a:gd name="connsiteY5" fmla="*/ 625692 h 720080"/>
              <a:gd name="connsiteX6" fmla="*/ 4139495 w 4191471"/>
              <a:gd name="connsiteY6" fmla="*/ 720080 h 720080"/>
              <a:gd name="connsiteX7" fmla="*/ 0 w 4191471"/>
              <a:gd name="connsiteY7" fmla="*/ 720080 h 720080"/>
              <a:gd name="connsiteX8" fmla="*/ 0 w 4191471"/>
              <a:gd name="connsiteY8" fmla="*/ 0 h 720080"/>
              <a:gd name="connsiteX0" fmla="*/ 0 w 4217048"/>
              <a:gd name="connsiteY0" fmla="*/ 0 h 720080"/>
              <a:gd name="connsiteX1" fmla="*/ 4139495 w 4217048"/>
              <a:gd name="connsiteY1" fmla="*/ 0 h 720080"/>
              <a:gd name="connsiteX2" fmla="*/ 3929300 w 4217048"/>
              <a:gd name="connsiteY2" fmla="*/ 171689 h 720080"/>
              <a:gd name="connsiteX3" fmla="*/ 4191471 w 4217048"/>
              <a:gd name="connsiteY3" fmla="*/ 299577 h 720080"/>
              <a:gd name="connsiteX4" fmla="*/ 3897327 w 4217048"/>
              <a:gd name="connsiteY4" fmla="*/ 472226 h 720080"/>
              <a:gd name="connsiteX5" fmla="*/ 4217048 w 4217048"/>
              <a:gd name="connsiteY5" fmla="*/ 568143 h 720080"/>
              <a:gd name="connsiteX6" fmla="*/ 4139495 w 4217048"/>
              <a:gd name="connsiteY6" fmla="*/ 720080 h 720080"/>
              <a:gd name="connsiteX7" fmla="*/ 0 w 4217048"/>
              <a:gd name="connsiteY7" fmla="*/ 720080 h 720080"/>
              <a:gd name="connsiteX8" fmla="*/ 0 w 4217048"/>
              <a:gd name="connsiteY8" fmla="*/ 0 h 720080"/>
              <a:gd name="connsiteX0" fmla="*/ 0 w 4217048"/>
              <a:gd name="connsiteY0" fmla="*/ 0 h 720080"/>
              <a:gd name="connsiteX1" fmla="*/ 4139495 w 4217048"/>
              <a:gd name="connsiteY1" fmla="*/ 0 h 720080"/>
              <a:gd name="connsiteX2" fmla="*/ 3929300 w 4217048"/>
              <a:gd name="connsiteY2" fmla="*/ 171689 h 720080"/>
              <a:gd name="connsiteX3" fmla="*/ 4191471 w 4217048"/>
              <a:gd name="connsiteY3" fmla="*/ 299577 h 720080"/>
              <a:gd name="connsiteX4" fmla="*/ 3897327 w 4217048"/>
              <a:gd name="connsiteY4" fmla="*/ 472226 h 720080"/>
              <a:gd name="connsiteX5" fmla="*/ 4217048 w 4217048"/>
              <a:gd name="connsiteY5" fmla="*/ 568143 h 720080"/>
              <a:gd name="connsiteX6" fmla="*/ 4178681 w 4217048"/>
              <a:gd name="connsiteY6" fmla="*/ 670452 h 720080"/>
              <a:gd name="connsiteX7" fmla="*/ 4139495 w 4217048"/>
              <a:gd name="connsiteY7" fmla="*/ 720080 h 720080"/>
              <a:gd name="connsiteX8" fmla="*/ 0 w 4217048"/>
              <a:gd name="connsiteY8" fmla="*/ 720080 h 720080"/>
              <a:gd name="connsiteX9" fmla="*/ 0 w 4217048"/>
              <a:gd name="connsiteY9" fmla="*/ 0 h 720080"/>
              <a:gd name="connsiteX0" fmla="*/ 0 w 4217048"/>
              <a:gd name="connsiteY0" fmla="*/ 0 h 720080"/>
              <a:gd name="connsiteX1" fmla="*/ 4139495 w 4217048"/>
              <a:gd name="connsiteY1" fmla="*/ 0 h 720080"/>
              <a:gd name="connsiteX2" fmla="*/ 3929300 w 4217048"/>
              <a:gd name="connsiteY2" fmla="*/ 171689 h 720080"/>
              <a:gd name="connsiteX3" fmla="*/ 4191471 w 4217048"/>
              <a:gd name="connsiteY3" fmla="*/ 299577 h 720080"/>
              <a:gd name="connsiteX4" fmla="*/ 3897327 w 4217048"/>
              <a:gd name="connsiteY4" fmla="*/ 472226 h 720080"/>
              <a:gd name="connsiteX5" fmla="*/ 4217048 w 4217048"/>
              <a:gd name="connsiteY5" fmla="*/ 568143 h 720080"/>
              <a:gd name="connsiteX6" fmla="*/ 3980454 w 4217048"/>
              <a:gd name="connsiteY6" fmla="*/ 676846 h 720080"/>
              <a:gd name="connsiteX7" fmla="*/ 4139495 w 4217048"/>
              <a:gd name="connsiteY7" fmla="*/ 720080 h 720080"/>
              <a:gd name="connsiteX8" fmla="*/ 0 w 4217048"/>
              <a:gd name="connsiteY8" fmla="*/ 720080 h 720080"/>
              <a:gd name="connsiteX9" fmla="*/ 0 w 4217048"/>
              <a:gd name="connsiteY9" fmla="*/ 0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17048" h="720080">
                <a:moveTo>
                  <a:pt x="0" y="0"/>
                </a:moveTo>
                <a:lnTo>
                  <a:pt x="4139495" y="0"/>
                </a:lnTo>
                <a:lnTo>
                  <a:pt x="3929300" y="171689"/>
                </a:lnTo>
                <a:lnTo>
                  <a:pt x="4191471" y="299577"/>
                </a:lnTo>
                <a:lnTo>
                  <a:pt x="3897327" y="472226"/>
                </a:lnTo>
                <a:lnTo>
                  <a:pt x="4217048" y="568143"/>
                </a:lnTo>
                <a:lnTo>
                  <a:pt x="3980454" y="676846"/>
                </a:lnTo>
                <a:lnTo>
                  <a:pt x="4139495" y="720080"/>
                </a:lnTo>
                <a:lnTo>
                  <a:pt x="0" y="72008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34290" tIns="17145" rIns="34290" bIns="17145" numCol="1" rtlCol="0" anchor="t" anchorCtr="0" compatLnSpc="1">
            <a:prstTxWarp prst="textNoShape">
              <a:avLst/>
            </a:prstTxWarp>
          </a:bodyPr>
          <a:lstStyle/>
          <a:p>
            <a:pPr algn="ctr" defTabSz="466725">
              <a:lnSpc>
                <a:spcPct val="90000"/>
              </a:lnSpc>
              <a:spcAft>
                <a:spcPct val="35000"/>
              </a:spcAft>
            </a:pPr>
            <a:endParaRPr lang="en-US" sz="338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defTabSz="466725">
              <a:lnSpc>
                <a:spcPct val="90000"/>
              </a:lnSpc>
              <a:spcAft>
                <a:spcPct val="35000"/>
              </a:spcAft>
            </a:pPr>
            <a:r>
              <a:rPr lang="en-US" sz="105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QA Validation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F9C5A1-14F8-7348-A6E0-69D5FC7C7811}"/>
              </a:ext>
            </a:extLst>
          </p:cNvPr>
          <p:cNvSpPr/>
          <p:nvPr/>
        </p:nvSpPr>
        <p:spPr bwMode="auto">
          <a:xfrm>
            <a:off x="3253672" y="1353379"/>
            <a:ext cx="5223390" cy="239700"/>
          </a:xfrm>
          <a:custGeom>
            <a:avLst/>
            <a:gdLst>
              <a:gd name="connsiteX0" fmla="*/ 0 w 13580714"/>
              <a:gd name="connsiteY0" fmla="*/ 0 h 941831"/>
              <a:gd name="connsiteX1" fmla="*/ 13580714 w 13580714"/>
              <a:gd name="connsiteY1" fmla="*/ 0 h 941831"/>
              <a:gd name="connsiteX2" fmla="*/ 13580714 w 13580714"/>
              <a:gd name="connsiteY2" fmla="*/ 941831 h 941831"/>
              <a:gd name="connsiteX3" fmla="*/ 0 w 13580714"/>
              <a:gd name="connsiteY3" fmla="*/ 941831 h 941831"/>
              <a:gd name="connsiteX4" fmla="*/ 0 w 13580714"/>
              <a:gd name="connsiteY4" fmla="*/ 0 h 941831"/>
              <a:gd name="connsiteX0" fmla="*/ 0 w 13586306"/>
              <a:gd name="connsiteY0" fmla="*/ 0 h 941831"/>
              <a:gd name="connsiteX1" fmla="*/ 13580714 w 13586306"/>
              <a:gd name="connsiteY1" fmla="*/ 0 h 941831"/>
              <a:gd name="connsiteX2" fmla="*/ 13586306 w 13586306"/>
              <a:gd name="connsiteY2" fmla="*/ 217328 h 941831"/>
              <a:gd name="connsiteX3" fmla="*/ 13580714 w 13586306"/>
              <a:gd name="connsiteY3" fmla="*/ 941831 h 941831"/>
              <a:gd name="connsiteX4" fmla="*/ 0 w 13586306"/>
              <a:gd name="connsiteY4" fmla="*/ 941831 h 941831"/>
              <a:gd name="connsiteX5" fmla="*/ 0 w 13586306"/>
              <a:gd name="connsiteY5" fmla="*/ 0 h 941831"/>
              <a:gd name="connsiteX0" fmla="*/ 0 w 13580714"/>
              <a:gd name="connsiteY0" fmla="*/ 0 h 941831"/>
              <a:gd name="connsiteX1" fmla="*/ 13580714 w 13580714"/>
              <a:gd name="connsiteY1" fmla="*/ 0 h 941831"/>
              <a:gd name="connsiteX2" fmla="*/ 13301299 w 13580714"/>
              <a:gd name="connsiteY2" fmla="*/ 264830 h 941831"/>
              <a:gd name="connsiteX3" fmla="*/ 13580714 w 13580714"/>
              <a:gd name="connsiteY3" fmla="*/ 941831 h 941831"/>
              <a:gd name="connsiteX4" fmla="*/ 0 w 13580714"/>
              <a:gd name="connsiteY4" fmla="*/ 941831 h 941831"/>
              <a:gd name="connsiteX5" fmla="*/ 0 w 13580714"/>
              <a:gd name="connsiteY5" fmla="*/ 0 h 941831"/>
              <a:gd name="connsiteX0" fmla="*/ 0 w 13580714"/>
              <a:gd name="connsiteY0" fmla="*/ 0 h 941831"/>
              <a:gd name="connsiteX1" fmla="*/ 13580714 w 13580714"/>
              <a:gd name="connsiteY1" fmla="*/ 0 h 941831"/>
              <a:gd name="connsiteX2" fmla="*/ 13301299 w 13580714"/>
              <a:gd name="connsiteY2" fmla="*/ 264830 h 941831"/>
              <a:gd name="connsiteX3" fmla="*/ 13443802 w 13580714"/>
              <a:gd name="connsiteY3" fmla="*/ 597339 h 941831"/>
              <a:gd name="connsiteX4" fmla="*/ 13580714 w 13580714"/>
              <a:gd name="connsiteY4" fmla="*/ 941831 h 941831"/>
              <a:gd name="connsiteX5" fmla="*/ 0 w 13580714"/>
              <a:gd name="connsiteY5" fmla="*/ 941831 h 941831"/>
              <a:gd name="connsiteX6" fmla="*/ 0 w 13580714"/>
              <a:gd name="connsiteY6" fmla="*/ 0 h 941831"/>
              <a:gd name="connsiteX0" fmla="*/ 0 w 13693184"/>
              <a:gd name="connsiteY0" fmla="*/ 0 h 941831"/>
              <a:gd name="connsiteX1" fmla="*/ 13580714 w 13693184"/>
              <a:gd name="connsiteY1" fmla="*/ 0 h 941831"/>
              <a:gd name="connsiteX2" fmla="*/ 13301299 w 13693184"/>
              <a:gd name="connsiteY2" fmla="*/ 264830 h 941831"/>
              <a:gd name="connsiteX3" fmla="*/ 13693184 w 13693184"/>
              <a:gd name="connsiteY3" fmla="*/ 490461 h 941831"/>
              <a:gd name="connsiteX4" fmla="*/ 13580714 w 13693184"/>
              <a:gd name="connsiteY4" fmla="*/ 941831 h 941831"/>
              <a:gd name="connsiteX5" fmla="*/ 0 w 13693184"/>
              <a:gd name="connsiteY5" fmla="*/ 941831 h 941831"/>
              <a:gd name="connsiteX6" fmla="*/ 0 w 13693184"/>
              <a:gd name="connsiteY6" fmla="*/ 0 h 941831"/>
              <a:gd name="connsiteX0" fmla="*/ 0 w 13693184"/>
              <a:gd name="connsiteY0" fmla="*/ 0 h 941831"/>
              <a:gd name="connsiteX1" fmla="*/ 13580714 w 13693184"/>
              <a:gd name="connsiteY1" fmla="*/ 0 h 941831"/>
              <a:gd name="connsiteX2" fmla="*/ 13301299 w 13693184"/>
              <a:gd name="connsiteY2" fmla="*/ 264830 h 941831"/>
              <a:gd name="connsiteX3" fmla="*/ 13693184 w 13693184"/>
              <a:gd name="connsiteY3" fmla="*/ 490461 h 941831"/>
              <a:gd name="connsiteX4" fmla="*/ 13621932 w 13693184"/>
              <a:gd name="connsiteY4" fmla="*/ 739843 h 941831"/>
              <a:gd name="connsiteX5" fmla="*/ 13580714 w 13693184"/>
              <a:gd name="connsiteY5" fmla="*/ 941831 h 941831"/>
              <a:gd name="connsiteX6" fmla="*/ 0 w 13693184"/>
              <a:gd name="connsiteY6" fmla="*/ 941831 h 941831"/>
              <a:gd name="connsiteX7" fmla="*/ 0 w 13693184"/>
              <a:gd name="connsiteY7" fmla="*/ 0 h 941831"/>
              <a:gd name="connsiteX0" fmla="*/ 0 w 13693184"/>
              <a:gd name="connsiteY0" fmla="*/ 0 h 941831"/>
              <a:gd name="connsiteX1" fmla="*/ 13580714 w 13693184"/>
              <a:gd name="connsiteY1" fmla="*/ 0 h 941831"/>
              <a:gd name="connsiteX2" fmla="*/ 13301299 w 13693184"/>
              <a:gd name="connsiteY2" fmla="*/ 264830 h 941831"/>
              <a:gd name="connsiteX3" fmla="*/ 13693184 w 13693184"/>
              <a:gd name="connsiteY3" fmla="*/ 490461 h 941831"/>
              <a:gd name="connsiteX4" fmla="*/ 13289423 w 13693184"/>
              <a:gd name="connsiteY4" fmla="*/ 727967 h 941831"/>
              <a:gd name="connsiteX5" fmla="*/ 13580714 w 13693184"/>
              <a:gd name="connsiteY5" fmla="*/ 941831 h 941831"/>
              <a:gd name="connsiteX6" fmla="*/ 0 w 13693184"/>
              <a:gd name="connsiteY6" fmla="*/ 941831 h 941831"/>
              <a:gd name="connsiteX7" fmla="*/ 0 w 13693184"/>
              <a:gd name="connsiteY7" fmla="*/ 0 h 941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693184" h="941831">
                <a:moveTo>
                  <a:pt x="0" y="0"/>
                </a:moveTo>
                <a:lnTo>
                  <a:pt x="13580714" y="0"/>
                </a:lnTo>
                <a:lnTo>
                  <a:pt x="13301299" y="264830"/>
                </a:lnTo>
                <a:lnTo>
                  <a:pt x="13693184" y="490461"/>
                </a:lnTo>
                <a:lnTo>
                  <a:pt x="13289423" y="727967"/>
                </a:lnTo>
                <a:lnTo>
                  <a:pt x="13580714" y="941831"/>
                </a:lnTo>
                <a:lnTo>
                  <a:pt x="0" y="941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34290" tIns="17145" rIns="34290" bIns="17145" numCol="1" rtlCol="0" anchor="t" anchorCtr="0" compatLnSpc="1">
            <a:prstTxWarp prst="textNoShape">
              <a:avLst/>
            </a:prstTxWarp>
          </a:bodyPr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</a:pPr>
            <a:endParaRPr lang="en-US" sz="2100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5D740B-A20D-3A48-9992-49ADA68C4BD8}"/>
              </a:ext>
            </a:extLst>
          </p:cNvPr>
          <p:cNvSpPr/>
          <p:nvPr/>
        </p:nvSpPr>
        <p:spPr>
          <a:xfrm>
            <a:off x="5058841" y="1311357"/>
            <a:ext cx="18260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LOAD BALANCING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F5331F7-0453-B84B-9543-7EE9FE03F23E}"/>
              </a:ext>
            </a:extLst>
          </p:cNvPr>
          <p:cNvGrpSpPr/>
          <p:nvPr/>
        </p:nvGrpSpPr>
        <p:grpSpPr>
          <a:xfrm>
            <a:off x="3187232" y="1733021"/>
            <a:ext cx="1618790" cy="314495"/>
            <a:chOff x="4461301" y="90804"/>
            <a:chExt cx="4316774" cy="838652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80F6B8B5-34DD-AA45-B2AB-161482ADA03C}"/>
                </a:ext>
              </a:extLst>
            </p:cNvPr>
            <p:cNvSpPr/>
            <p:nvPr/>
          </p:nvSpPr>
          <p:spPr>
            <a:xfrm>
              <a:off x="4571824" y="90804"/>
              <a:ext cx="4206251" cy="814228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848FAF28-351E-6349-BF95-61BC07685DA9}"/>
                </a:ext>
              </a:extLst>
            </p:cNvPr>
            <p:cNvSpPr txBox="1"/>
            <p:nvPr/>
          </p:nvSpPr>
          <p:spPr>
            <a:xfrm>
              <a:off x="4461301" y="115228"/>
              <a:ext cx="4206251" cy="8142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668" tIns="6668" rIns="6668" bIns="6668" numCol="1" spcCol="1270" anchor="ctr" anchorCtr="0">
              <a:noAutofit/>
            </a:bodyPr>
            <a:lstStyle/>
            <a:p>
              <a:pPr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5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Receive &amp; Validate Transmission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88336B48-B25E-EF47-BFF4-3FC03B31EABB}"/>
              </a:ext>
            </a:extLst>
          </p:cNvPr>
          <p:cNvGrpSpPr/>
          <p:nvPr/>
        </p:nvGrpSpPr>
        <p:grpSpPr>
          <a:xfrm>
            <a:off x="3187012" y="2082020"/>
            <a:ext cx="1623160" cy="342159"/>
            <a:chOff x="4406285" y="1021469"/>
            <a:chExt cx="4328427" cy="912422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98FEE9C7-2153-C043-A67B-560C0869E726}"/>
                </a:ext>
              </a:extLst>
            </p:cNvPr>
            <p:cNvSpPr/>
            <p:nvPr/>
          </p:nvSpPr>
          <p:spPr>
            <a:xfrm>
              <a:off x="4528461" y="1021469"/>
              <a:ext cx="4206251" cy="912422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68F55E8C-01FC-934B-B476-A6C6823F2375}"/>
                </a:ext>
              </a:extLst>
            </p:cNvPr>
            <p:cNvSpPr txBox="1"/>
            <p:nvPr/>
          </p:nvSpPr>
          <p:spPr>
            <a:xfrm>
              <a:off x="4406285" y="1064509"/>
              <a:ext cx="4206251" cy="8142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668" tIns="6668" rIns="6668" bIns="6668" numCol="1" spcCol="1270" anchor="ctr" anchorCtr="0">
              <a:noAutofit/>
            </a:bodyPr>
            <a:lstStyle/>
            <a:p>
              <a:pPr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5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CV Analytics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F3EE90FD-8062-2E4B-8557-F8CEF803015C}"/>
              </a:ext>
            </a:extLst>
          </p:cNvPr>
          <p:cNvGrpSpPr/>
          <p:nvPr/>
        </p:nvGrpSpPr>
        <p:grpSpPr>
          <a:xfrm>
            <a:off x="3216946" y="2483149"/>
            <a:ext cx="1604729" cy="320647"/>
            <a:chOff x="4528461" y="2039258"/>
            <a:chExt cx="4279278" cy="855057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5B07878C-4F3A-3B4D-8116-08A443349E3E}"/>
                </a:ext>
              </a:extLst>
            </p:cNvPr>
            <p:cNvSpPr/>
            <p:nvPr/>
          </p:nvSpPr>
          <p:spPr>
            <a:xfrm>
              <a:off x="4528461" y="2039258"/>
              <a:ext cx="4206251" cy="814228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8FBFB78F-AA74-DC43-A274-32DC7A1E7CB3}"/>
                </a:ext>
              </a:extLst>
            </p:cNvPr>
            <p:cNvSpPr txBox="1"/>
            <p:nvPr/>
          </p:nvSpPr>
          <p:spPr>
            <a:xfrm>
              <a:off x="4601488" y="2080087"/>
              <a:ext cx="4206251" cy="8142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668" tIns="6668" rIns="6668" bIns="6668" numCol="1" spcCol="1270" anchor="ctr" anchorCtr="0">
              <a:noAutofit/>
            </a:bodyPr>
            <a:lstStyle/>
            <a:p>
              <a:pPr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5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Artifact Extraction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D40D13F-F069-E448-9C5F-040C1DF07D17}"/>
              </a:ext>
            </a:extLst>
          </p:cNvPr>
          <p:cNvGrpSpPr/>
          <p:nvPr/>
        </p:nvGrpSpPr>
        <p:grpSpPr>
          <a:xfrm>
            <a:off x="3230216" y="2862765"/>
            <a:ext cx="1580186" cy="312180"/>
            <a:chOff x="4520882" y="3057044"/>
            <a:chExt cx="4213830" cy="832479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4AF3F59-DC07-CC4C-B76D-104C14679A48}"/>
                </a:ext>
              </a:extLst>
            </p:cNvPr>
            <p:cNvSpPr/>
            <p:nvPr/>
          </p:nvSpPr>
          <p:spPr>
            <a:xfrm>
              <a:off x="4528461" y="3057044"/>
              <a:ext cx="4206251" cy="814228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7B54650A-4979-6241-952E-F8E212C2CBB4}"/>
                </a:ext>
              </a:extLst>
            </p:cNvPr>
            <p:cNvSpPr txBox="1"/>
            <p:nvPr/>
          </p:nvSpPr>
          <p:spPr>
            <a:xfrm>
              <a:off x="4520882" y="3075295"/>
              <a:ext cx="4206251" cy="8142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668" tIns="6668" rIns="6668" bIns="6668" numCol="1" spcCol="1270" anchor="ctr" anchorCtr="0">
              <a:noAutofit/>
            </a:bodyPr>
            <a:lstStyle/>
            <a:p>
              <a:pPr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5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OCR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6B8C7FB-AC90-4C48-BFF3-F6361865B0A6}"/>
              </a:ext>
            </a:extLst>
          </p:cNvPr>
          <p:cNvGrpSpPr/>
          <p:nvPr/>
        </p:nvGrpSpPr>
        <p:grpSpPr>
          <a:xfrm>
            <a:off x="3216946" y="3231996"/>
            <a:ext cx="1595097" cy="312179"/>
            <a:chOff x="4481120" y="4074830"/>
            <a:chExt cx="4253592" cy="832476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219D475B-1671-0149-827E-99BE0B800632}"/>
                </a:ext>
              </a:extLst>
            </p:cNvPr>
            <p:cNvSpPr/>
            <p:nvPr/>
          </p:nvSpPr>
          <p:spPr>
            <a:xfrm>
              <a:off x="4528461" y="4074830"/>
              <a:ext cx="4206251" cy="814228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4A14983D-2148-8248-BC01-1E8B140744E7}"/>
                </a:ext>
              </a:extLst>
            </p:cNvPr>
            <p:cNvSpPr txBox="1"/>
            <p:nvPr/>
          </p:nvSpPr>
          <p:spPr>
            <a:xfrm>
              <a:off x="4481120" y="4093078"/>
              <a:ext cx="4206251" cy="8142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668" tIns="6668" rIns="6668" bIns="6668" numCol="1" spcCol="1270" anchor="ctr" anchorCtr="0">
              <a:noAutofit/>
            </a:bodyPr>
            <a:lstStyle/>
            <a:p>
              <a:pPr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5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NLP &amp; Algorithmic Data Classification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A5265B80-7C40-C949-A235-0407C1F1BEEE}"/>
              </a:ext>
            </a:extLst>
          </p:cNvPr>
          <p:cNvGrpSpPr/>
          <p:nvPr/>
        </p:nvGrpSpPr>
        <p:grpSpPr>
          <a:xfrm>
            <a:off x="3176867" y="3650688"/>
            <a:ext cx="1632114" cy="312179"/>
            <a:chOff x="4382408" y="5092616"/>
            <a:chExt cx="4352304" cy="832476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3057FCF7-24F4-2441-8A47-BC788FCB2856}"/>
                </a:ext>
              </a:extLst>
            </p:cNvPr>
            <p:cNvSpPr/>
            <p:nvPr/>
          </p:nvSpPr>
          <p:spPr>
            <a:xfrm>
              <a:off x="4528461" y="5092616"/>
              <a:ext cx="4206251" cy="814228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90CC41F1-75DF-8348-8E78-207E91200DF9}"/>
                </a:ext>
              </a:extLst>
            </p:cNvPr>
            <p:cNvSpPr txBox="1"/>
            <p:nvPr/>
          </p:nvSpPr>
          <p:spPr>
            <a:xfrm>
              <a:off x="4382408" y="5110864"/>
              <a:ext cx="4206251" cy="8142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668" tIns="6668" rIns="6668" bIns="6668" numCol="1" spcCol="1270" anchor="ctr" anchorCtr="0">
              <a:noAutofit/>
            </a:bodyPr>
            <a:lstStyle/>
            <a:p>
              <a:pPr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5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Construct XML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7AD73FBE-6B57-1746-A7A6-A7E39E28154C}"/>
              </a:ext>
            </a:extLst>
          </p:cNvPr>
          <p:cNvGrpSpPr/>
          <p:nvPr/>
        </p:nvGrpSpPr>
        <p:grpSpPr>
          <a:xfrm>
            <a:off x="3187012" y="4058817"/>
            <a:ext cx="1623160" cy="318528"/>
            <a:chOff x="4406285" y="6075223"/>
            <a:chExt cx="4328427" cy="849407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86B0D57A-4F1F-774D-AF1E-6D189CF7992B}"/>
                </a:ext>
              </a:extLst>
            </p:cNvPr>
            <p:cNvSpPr/>
            <p:nvPr/>
          </p:nvSpPr>
          <p:spPr>
            <a:xfrm>
              <a:off x="4528461" y="6110402"/>
              <a:ext cx="4206251" cy="814228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DC200411-14B9-2C47-92AD-B39583636F92}"/>
                </a:ext>
              </a:extLst>
            </p:cNvPr>
            <p:cNvSpPr txBox="1"/>
            <p:nvPr/>
          </p:nvSpPr>
          <p:spPr>
            <a:xfrm>
              <a:off x="4406285" y="6075223"/>
              <a:ext cx="4206251" cy="8142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668" tIns="6668" rIns="6668" bIns="6668" numCol="1" spcCol="1270" anchor="ctr" anchorCtr="0">
              <a:noAutofit/>
            </a:bodyPr>
            <a:lstStyle/>
            <a:p>
              <a:pPr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5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QA Validation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256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211ED45-68F4-424D-996F-066355F9189E}"/>
              </a:ext>
            </a:extLst>
          </p:cNvPr>
          <p:cNvSpPr/>
          <p:nvPr/>
        </p:nvSpPr>
        <p:spPr>
          <a:xfrm>
            <a:off x="0" y="3731016"/>
            <a:ext cx="9144000" cy="14124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Shape 2">
            <a:extLst>
              <a:ext uri="{FF2B5EF4-FFF2-40B4-BE49-F238E27FC236}">
                <a16:creationId xmlns:a16="http://schemas.microsoft.com/office/drawing/2014/main" id="{6CFCF5B0-50DE-1746-8DFD-3BF0DCC8624D}"/>
              </a:ext>
            </a:extLst>
          </p:cNvPr>
          <p:cNvSpPr/>
          <p:nvPr/>
        </p:nvSpPr>
        <p:spPr>
          <a:xfrm>
            <a:off x="0" y="-1"/>
            <a:ext cx="9144000" cy="714375"/>
          </a:xfrm>
          <a:prstGeom prst="rect">
            <a:avLst/>
          </a:prstGeom>
          <a:solidFill>
            <a:srgbClr val="F7F7F7"/>
          </a:solidFill>
          <a:ln w="12700" cap="flat">
            <a:noFill/>
            <a:miter lim="400000"/>
          </a:ln>
          <a:effectLst>
            <a:outerShdw blurRad="12700" dist="12700" dir="5400000" rotWithShape="0">
              <a:srgbClr val="000000">
                <a:alpha val="15000"/>
              </a:srgbClr>
            </a:outerShdw>
          </a:effectLst>
        </p:spPr>
        <p:txBody>
          <a:bodyPr wrap="square" lIns="14288" tIns="14288" rIns="14288" bIns="14288" numCol="1" anchor="ctr">
            <a:noAutofit/>
          </a:bodyPr>
          <a:lstStyle/>
          <a:p>
            <a:pPr defTabSz="171450">
              <a:defRPr sz="3000" spc="29">
                <a:solidFill>
                  <a:srgbClr val="F5F5F5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>
              <a:latin typeface="Open Sans"/>
              <a:ea typeface="Open Sans"/>
              <a:cs typeface="Open San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45BF6F-8678-DE4F-A841-27BAB0396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4097" y="661751"/>
            <a:ext cx="5837914" cy="4169938"/>
          </a:xfrm>
          <a:prstGeom prst="rect">
            <a:avLst/>
          </a:prstGeom>
        </p:spPr>
      </p:pic>
      <p:pic>
        <p:nvPicPr>
          <p:cNvPr id="50" name="Picture 25">
            <a:extLst>
              <a:ext uri="{FF2B5EF4-FFF2-40B4-BE49-F238E27FC236}">
                <a16:creationId xmlns:a16="http://schemas.microsoft.com/office/drawing/2014/main" id="{9F0187AD-3449-1849-9E17-FAF946164E4B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4858" y="4870912"/>
            <a:ext cx="14288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5B357200-016D-A643-BCD6-84D650BC6D87}"/>
              </a:ext>
            </a:extLst>
          </p:cNvPr>
          <p:cNvSpPr>
            <a:spLocks/>
          </p:cNvSpPr>
          <p:nvPr/>
        </p:nvSpPr>
        <p:spPr bwMode="auto">
          <a:xfrm>
            <a:off x="116505" y="228009"/>
            <a:ext cx="9135507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70000"/>
              </a:lnSpc>
            </a:pPr>
            <a:r>
              <a:rPr lang="en-US" sz="2250" dirty="0">
                <a:latin typeface="Verdana Regular"/>
                <a:ea typeface="ＭＳ Ｐゴシック" charset="0"/>
                <a:cs typeface="Lato Light" charset="0"/>
                <a:sym typeface="Lato Light" charset="0"/>
              </a:rPr>
              <a:t>Business Results for USPTO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D78969-78EA-5042-8631-A9796625056E}"/>
              </a:ext>
            </a:extLst>
          </p:cNvPr>
          <p:cNvSpPr/>
          <p:nvPr/>
        </p:nvSpPr>
        <p:spPr>
          <a:xfrm>
            <a:off x="116504" y="1134930"/>
            <a:ext cx="5592633" cy="357020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 Regular"/>
              </a:rPr>
              <a:t>Deeper understanding of patent submissions</a:t>
            </a:r>
            <a:endParaRPr lang="en-US" dirty="0"/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 Regular"/>
              </a:rPr>
              <a:t>Increased productivity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 Regular"/>
              </a:rPr>
              <a:t>Faster, more accurate patent review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 Regular"/>
              </a:rPr>
              <a:t>Structured, extendable data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 Regular"/>
              </a:rPr>
              <a:t>Improved usability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 Regular"/>
              </a:rPr>
              <a:t>Faceted search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 Regular"/>
              </a:rPr>
              <a:t>Discoverability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 Regular"/>
              </a:rPr>
              <a:t>Quantitative data analysis</a:t>
            </a:r>
          </a:p>
          <a:p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Verdana Regular"/>
            </a:endParaRPr>
          </a:p>
          <a:p>
            <a:pPr marL="457200" indent="-457200">
              <a:buFont typeface="Wingdings" pitchFamily="2" charset="2"/>
              <a:buChar char="ü"/>
            </a:pPr>
            <a:endParaRPr lang="en-US" dirty="0">
              <a:solidFill>
                <a:schemeClr val="accent2"/>
              </a:solidFill>
              <a:latin typeface="Verdana Regular"/>
            </a:endParaRPr>
          </a:p>
        </p:txBody>
      </p:sp>
    </p:spTree>
    <p:extLst>
      <p:ext uri="{BB962C8B-B14F-4D97-AF65-F5344CB8AC3E}">
        <p14:creationId xmlns:p14="http://schemas.microsoft.com/office/powerpoint/2010/main" val="73093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E53B00A-8328-4964-B609-35DF65CA8219}"/>
              </a:ext>
            </a:extLst>
          </p:cNvPr>
          <p:cNvSpPr txBox="1">
            <a:spLocks/>
          </p:cNvSpPr>
          <p:nvPr/>
        </p:nvSpPr>
        <p:spPr>
          <a:xfrm>
            <a:off x="0" y="1077503"/>
            <a:ext cx="9144000" cy="898253"/>
          </a:xfrm>
          <a:prstGeom prst="rect">
            <a:avLst/>
          </a:prstGeom>
        </p:spPr>
        <p:txBody>
          <a:bodyPr/>
          <a:lstStyle>
            <a:lvl1pPr marL="0" indent="0" algn="ctr" defTabSz="1460754" rtl="0" eaLnBrk="1" latinLnBrk="0" hangingPunct="1">
              <a:lnSpc>
                <a:spcPct val="90000"/>
              </a:lnSpc>
              <a:spcBef>
                <a:spcPts val="1598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566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5943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320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697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74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451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7828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205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sz="5513" b="1" spc="225" dirty="0">
                <a:latin typeface="Century Gothic" panose="020B0502020202020204" pitchFamily="34" charset="0"/>
              </a:rPr>
              <a:t>MORE AI</a:t>
            </a:r>
            <a:r>
              <a:rPr lang="id-ID" sz="5513" spc="225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 INITIATIVES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A679032-AF5C-441D-80EA-6E68B8E68328}"/>
              </a:ext>
            </a:extLst>
          </p:cNvPr>
          <p:cNvGrpSpPr/>
          <p:nvPr/>
        </p:nvGrpSpPr>
        <p:grpSpPr>
          <a:xfrm>
            <a:off x="1927015" y="101010"/>
            <a:ext cx="5262965" cy="4302144"/>
            <a:chOff x="2587357" y="560904"/>
            <a:chExt cx="7017286" cy="573619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3CAB85DE-802E-4B9E-BE2A-6711922A5E58}"/>
                </a:ext>
              </a:extLst>
            </p:cNvPr>
            <p:cNvGrpSpPr/>
            <p:nvPr/>
          </p:nvGrpSpPr>
          <p:grpSpPr>
            <a:xfrm>
              <a:off x="2587357" y="2831678"/>
              <a:ext cx="7017286" cy="3465418"/>
              <a:chOff x="2622013" y="3011498"/>
              <a:chExt cx="7017286" cy="3171297"/>
            </a:xfrm>
            <a:solidFill>
              <a:schemeClr val="bg1">
                <a:lumMod val="50000"/>
              </a:schemeClr>
            </a:solidFill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77D974AC-13A3-4E94-AD14-98DA3662901D}"/>
                  </a:ext>
                </a:extLst>
              </p:cNvPr>
              <p:cNvSpPr/>
              <p:nvPr/>
            </p:nvSpPr>
            <p:spPr>
              <a:xfrm rot="5400000">
                <a:off x="6082910" y="2626417"/>
                <a:ext cx="95481" cy="701727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200" dirty="0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AB7B5F7A-C3D8-4C9E-A385-9E98A3E3B7F6}"/>
                  </a:ext>
                </a:extLst>
              </p:cNvPr>
              <p:cNvSpPr/>
              <p:nvPr/>
            </p:nvSpPr>
            <p:spPr>
              <a:xfrm>
                <a:off x="2622016" y="3011498"/>
                <a:ext cx="99727" cy="317129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200" dirty="0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61AF01B4-9A6A-4F7B-A8EC-62C3B2010BC4}"/>
                  </a:ext>
                </a:extLst>
              </p:cNvPr>
              <p:cNvSpPr/>
              <p:nvPr/>
            </p:nvSpPr>
            <p:spPr>
              <a:xfrm>
                <a:off x="9539572" y="3011498"/>
                <a:ext cx="99727" cy="317129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200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4F8F8A4-A10E-4C25-9AFD-62E0C0E43DD0}"/>
                </a:ext>
              </a:extLst>
            </p:cNvPr>
            <p:cNvGrpSpPr/>
            <p:nvPr/>
          </p:nvGrpSpPr>
          <p:grpSpPr>
            <a:xfrm>
              <a:off x="2587357" y="560904"/>
              <a:ext cx="7017286" cy="1197673"/>
              <a:chOff x="2587357" y="560904"/>
              <a:chExt cx="7017286" cy="1197673"/>
            </a:xfrm>
            <a:solidFill>
              <a:schemeClr val="bg1">
                <a:lumMod val="50000"/>
              </a:schemeClr>
            </a:solidFill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A988F510-7623-462E-BD84-45DB02E5084C}"/>
                  </a:ext>
                </a:extLst>
              </p:cNvPr>
              <p:cNvSpPr/>
              <p:nvPr/>
            </p:nvSpPr>
            <p:spPr>
              <a:xfrm rot="16200000">
                <a:off x="6048265" y="-2899993"/>
                <a:ext cx="95481" cy="701727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200" dirty="0"/>
              </a:p>
            </p:txBody>
          </p: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5D37E930-1594-4BB4-900F-2E4FB728AEA4}"/>
                  </a:ext>
                </a:extLst>
              </p:cNvPr>
              <p:cNvGrpSpPr/>
              <p:nvPr/>
            </p:nvGrpSpPr>
            <p:grpSpPr>
              <a:xfrm>
                <a:off x="2587357" y="560905"/>
                <a:ext cx="7017283" cy="1197672"/>
                <a:chOff x="2587357" y="560904"/>
                <a:chExt cx="7017283" cy="3171297"/>
              </a:xfrm>
              <a:grpFill/>
            </p:grpSpPr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305D7C66-A860-49E0-997A-5243B02760D6}"/>
                    </a:ext>
                  </a:extLst>
                </p:cNvPr>
                <p:cNvSpPr/>
                <p:nvPr/>
              </p:nvSpPr>
              <p:spPr>
                <a:xfrm rot="10800000">
                  <a:off x="9504913" y="560904"/>
                  <a:ext cx="99727" cy="317129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200" dirty="0"/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D921CE7F-4034-4E1E-B04F-48ECB5F4AF1B}"/>
                    </a:ext>
                  </a:extLst>
                </p:cNvPr>
                <p:cNvSpPr/>
                <p:nvPr/>
              </p:nvSpPr>
              <p:spPr>
                <a:xfrm rot="10800000">
                  <a:off x="2587357" y="560904"/>
                  <a:ext cx="99727" cy="317129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200" dirty="0"/>
                </a:p>
              </p:txBody>
            </p:sp>
          </p:grpSp>
        </p:grpSp>
      </p:grpSp>
      <p:pic>
        <p:nvPicPr>
          <p:cNvPr id="13" name="Picture 25">
            <a:extLst>
              <a:ext uri="{FF2B5EF4-FFF2-40B4-BE49-F238E27FC236}">
                <a16:creationId xmlns:a16="http://schemas.microsoft.com/office/drawing/2014/main" id="{FDD73C76-0D3F-1C4A-A8D5-4B747FF6DCA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4858" y="4870912"/>
            <a:ext cx="14288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DEBD1AAF-B209-3041-BBC3-695977254B28}"/>
              </a:ext>
            </a:extLst>
          </p:cNvPr>
          <p:cNvSpPr txBox="1">
            <a:spLocks/>
          </p:cNvSpPr>
          <p:nvPr/>
        </p:nvSpPr>
        <p:spPr>
          <a:xfrm>
            <a:off x="6556977" y="4870912"/>
            <a:ext cx="2057400" cy="273844"/>
          </a:xfrm>
          <a:prstGeom prst="rect">
            <a:avLst/>
          </a:prstGeom>
        </p:spPr>
        <p:txBody>
          <a:bodyPr vert="horz" lIns="34290" tIns="17145" rIns="34290" bIns="17145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US" sz="2500" kern="1200" smtClean="0">
                <a:solidFill>
                  <a:srgbClr val="676767"/>
                </a:solidFill>
                <a:latin typeface="Lato Light" charset="0"/>
                <a:ea typeface="ＭＳ Ｐゴシック" charset="0"/>
                <a:cs typeface="Lato Light" charset="0"/>
                <a:sym typeface="Gill Sans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56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56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56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56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286000" algn="l" defTabSz="457200" rtl="0" eaLnBrk="1" latinLnBrk="0" hangingPunct="1">
              <a:defRPr sz="56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743200" algn="l" defTabSz="457200" rtl="0" eaLnBrk="1" latinLnBrk="0" hangingPunct="1">
              <a:defRPr sz="56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200400" algn="l" defTabSz="457200" rtl="0" eaLnBrk="1" latinLnBrk="0" hangingPunct="1">
              <a:defRPr sz="56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657600" algn="l" defTabSz="457200" rtl="0" eaLnBrk="1" latinLnBrk="0" hangingPunct="1">
              <a:defRPr sz="56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fld id="{5C83AEBB-F0C6-FB48-98AE-7AA59EC1ECE7}" type="slidenum">
              <a:rPr lang="en-US" sz="938">
                <a:latin typeface="Verdana Regular"/>
              </a:rPr>
              <a:pPr/>
              <a:t>16</a:t>
            </a:fld>
            <a:endParaRPr lang="en-US" sz="938" dirty="0">
              <a:latin typeface="Verdana Regular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B3329AB-8A6B-F242-9781-D7998D40925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5172" y="4948014"/>
            <a:ext cx="440335" cy="1032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40BEDB-BBAC-2849-BFAE-22CB71BD78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8250" y="2278741"/>
            <a:ext cx="158750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54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D58DCC46-8A7D-C448-B3DD-300435C35B35}"/>
              </a:ext>
            </a:extLst>
          </p:cNvPr>
          <p:cNvSpPr/>
          <p:nvPr/>
        </p:nvSpPr>
        <p:spPr>
          <a:xfrm>
            <a:off x="0" y="4248345"/>
            <a:ext cx="9144000" cy="8951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6DE282F8-A9AC-4F0F-8C9E-C4B21EA23ADC}"/>
              </a:ext>
            </a:extLst>
          </p:cNvPr>
          <p:cNvSpPr txBox="1">
            <a:spLocks/>
          </p:cNvSpPr>
          <p:nvPr/>
        </p:nvSpPr>
        <p:spPr>
          <a:xfrm>
            <a:off x="89502" y="683628"/>
            <a:ext cx="3699411" cy="1343586"/>
          </a:xfrm>
          <a:prstGeom prst="rect">
            <a:avLst/>
          </a:prstGeom>
        </p:spPr>
        <p:txBody>
          <a:bodyPr anchor="t"/>
          <a:lstStyle>
            <a:lvl1pPr marL="0" indent="0" algn="ctr" defTabSz="1460754" rtl="0" eaLnBrk="1" latinLnBrk="0" hangingPunct="1">
              <a:lnSpc>
                <a:spcPct val="90000"/>
              </a:lnSpc>
              <a:spcBef>
                <a:spcPts val="1598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566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5943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320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697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74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451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7828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205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d-ID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 Regular"/>
              </a:rPr>
              <a:t>Global Financial Institution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Verdana Regular"/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01617734-26B6-F24D-A3DF-8E0D159BAA0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11" r="211"/>
          <a:stretch>
            <a:fillRect/>
          </a:stretch>
        </p:blipFill>
        <p:spPr>
          <a:xfrm>
            <a:off x="3848717" y="2156130"/>
            <a:ext cx="2228858" cy="1402353"/>
          </a:xfrm>
          <a:solidFill>
            <a:schemeClr val="bg1">
              <a:lumMod val="95000"/>
            </a:schemeClr>
          </a:solidFill>
        </p:spPr>
      </p:pic>
      <p:sp>
        <p:nvSpPr>
          <p:cNvPr id="19" name="Shape 2">
            <a:extLst>
              <a:ext uri="{FF2B5EF4-FFF2-40B4-BE49-F238E27FC236}">
                <a16:creationId xmlns:a16="http://schemas.microsoft.com/office/drawing/2014/main" id="{CA623BFC-AD00-C143-A411-26BBD8EC84CC}"/>
              </a:ext>
            </a:extLst>
          </p:cNvPr>
          <p:cNvSpPr/>
          <p:nvPr/>
        </p:nvSpPr>
        <p:spPr>
          <a:xfrm>
            <a:off x="0" y="-38967"/>
            <a:ext cx="9144000" cy="714375"/>
          </a:xfrm>
          <a:prstGeom prst="rect">
            <a:avLst/>
          </a:prstGeom>
          <a:solidFill>
            <a:srgbClr val="F7F7F7"/>
          </a:solidFill>
          <a:ln w="12700" cap="flat">
            <a:noFill/>
            <a:miter lim="400000"/>
          </a:ln>
          <a:effectLst>
            <a:outerShdw blurRad="12700" dist="12700" dir="5400000" rotWithShape="0">
              <a:srgbClr val="000000">
                <a:alpha val="15000"/>
              </a:srgbClr>
            </a:outerShdw>
          </a:effectLst>
        </p:spPr>
        <p:txBody>
          <a:bodyPr wrap="square" lIns="14288" tIns="14288" rIns="14288" bIns="14288" numCol="1" anchor="ctr">
            <a:noAutofit/>
          </a:bodyPr>
          <a:lstStyle/>
          <a:p>
            <a:pPr defTabSz="171450">
              <a:defRPr sz="3000" spc="29">
                <a:solidFill>
                  <a:srgbClr val="F5F5F5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>
              <a:latin typeface="Open Sans"/>
              <a:ea typeface="Open Sans"/>
              <a:cs typeface="Open Sans"/>
            </a:endParaRP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id="{24F5B1B6-3888-EA43-9CBE-3F2D53DDEACB}"/>
              </a:ext>
            </a:extLst>
          </p:cNvPr>
          <p:cNvSpPr>
            <a:spLocks/>
          </p:cNvSpPr>
          <p:nvPr/>
        </p:nvSpPr>
        <p:spPr bwMode="auto">
          <a:xfrm>
            <a:off x="409361" y="239468"/>
            <a:ext cx="8734639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70000"/>
              </a:lnSpc>
            </a:pPr>
            <a:r>
              <a:rPr lang="en-US" sz="2475" dirty="0">
                <a:latin typeface="Verdana Regular"/>
                <a:ea typeface="ＭＳ Ｐゴシック" charset="0"/>
                <a:cs typeface="Lato Light" charset="0"/>
                <a:sym typeface="Lato Light" charset="0"/>
              </a:rPr>
              <a:t>Website Data Harvesting &amp; AI Transformations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25B25EC-E221-1049-9AD2-E9C4272E0242}"/>
              </a:ext>
            </a:extLst>
          </p:cNvPr>
          <p:cNvSpPr/>
          <p:nvPr/>
        </p:nvSpPr>
        <p:spPr>
          <a:xfrm>
            <a:off x="105889" y="1015907"/>
            <a:ext cx="4524458" cy="104124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1050" dirty="0">
                <a:solidFill>
                  <a:schemeClr val="accent2"/>
                </a:solidFill>
                <a:latin typeface="Verdana Regular"/>
                <a:cs typeface="Helvetica Neue Regular" panose="02000503000000020004" pitchFamily="2" charset="0"/>
              </a:rPr>
              <a:t>Business Challenge</a:t>
            </a: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 Regular"/>
                <a:cs typeface="Helvetica Neue Regular" panose="02000503000000020004" pitchFamily="2" charset="0"/>
              </a:rPr>
              <a:t>Accurately </a:t>
            </a:r>
            <a:r>
              <a:rPr lang="en-US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 Regular"/>
                <a:cs typeface="Helvetica Neue Regular" panose="02000503000000020004" pitchFamily="2" charset="0"/>
              </a:rPr>
              <a:t>monitor, harvest and deliver 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 Regular"/>
                <a:cs typeface="Helvetica Neue Regular" panose="02000503000000020004" pitchFamily="2" charset="0"/>
              </a:rPr>
              <a:t>legal, regulatory, and compliance management data for hundreds of jurisdictions.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latin typeface="Verdana Regular"/>
            </a:endParaRP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 Regular"/>
                <a:cs typeface="Helvetica Neue Regular" panose="02000503000000020004" pitchFamily="2" charset="0"/>
              </a:rPr>
              <a:t>Harmonize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 Regular"/>
                <a:cs typeface="Helvetica Neue Regular" panose="02000503000000020004" pitchFamily="2" charset="0"/>
              </a:rPr>
              <a:t> and structure content for downstream systems.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04EABA-F219-B14A-8CC3-1295D2640F29}"/>
              </a:ext>
            </a:extLst>
          </p:cNvPr>
          <p:cNvSpPr/>
          <p:nvPr/>
        </p:nvSpPr>
        <p:spPr bwMode="auto">
          <a:xfrm>
            <a:off x="6558586" y="978573"/>
            <a:ext cx="1915737" cy="346885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34290" tIns="17145" rIns="34290" bIns="17145" numCol="1" rtlCol="0" anchor="t" anchorCtr="0" compatLnSpc="1">
            <a:prstTxWarp prst="textNoShape">
              <a:avLst/>
            </a:prstTxWarp>
          </a:bodyPr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chemeClr val="bg1"/>
                </a:solidFill>
                <a:latin typeface="Verdana Regular"/>
                <a:ea typeface="ヒラギノ角ゴ ProN W3" charset="0"/>
                <a:cs typeface="ヒラギノ角ゴ ProN W3" charset="0"/>
                <a:sym typeface="Gill Sans" charset="0"/>
              </a:rPr>
              <a:t>Technologies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0BAF5F6-5C99-D44E-84D1-9D31CEA4E588}"/>
              </a:ext>
            </a:extLst>
          </p:cNvPr>
          <p:cNvSpPr/>
          <p:nvPr/>
        </p:nvSpPr>
        <p:spPr>
          <a:xfrm>
            <a:off x="105889" y="2084333"/>
            <a:ext cx="3472483" cy="181004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1050" dirty="0">
                <a:solidFill>
                  <a:schemeClr val="accent2"/>
                </a:solidFill>
                <a:latin typeface="Verdana Regular"/>
                <a:cs typeface="Helvetica Neue Regular" panose="02000503000000020004" pitchFamily="2" charset="0"/>
              </a:rPr>
              <a:t>DCL Solution</a:t>
            </a: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 Regular"/>
                <a:cs typeface="Helvetica Neue Regular" panose="02000503000000020004" pitchFamily="2" charset="0"/>
              </a:rPr>
              <a:t>Methodology for custom, SME analysis of websites.</a:t>
            </a: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 Regular"/>
                <a:cs typeface="Helvetica Neue Regular" panose="02000503000000020004" pitchFamily="2" charset="0"/>
              </a:rPr>
              <a:t>Daily robotic scans of ~150 websites.</a:t>
            </a: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 Regular"/>
                <a:cs typeface="Helvetica Neue Regular" panose="02000503000000020004" pitchFamily="2" charset="0"/>
              </a:rPr>
              <a:t>Harvest new and modified content (PDF, HTML, XML, RTF, Word).</a:t>
            </a: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 Regular"/>
                <a:cs typeface="Helvetica Neue Regular" panose="02000503000000020004" pitchFamily="2" charset="0"/>
              </a:rPr>
              <a:t>Analyze, cleanse, and harmonize data.</a:t>
            </a: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 Regular"/>
                <a:cs typeface="Helvetica Neue Regular" panose="02000503000000020004" pitchFamily="2" charset="0"/>
              </a:rPr>
              <a:t>Provide cross-reference linking.</a:t>
            </a: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 Regular"/>
                <a:cs typeface="Helvetica Neue Regular" panose="02000503000000020004" pitchFamily="2" charset="0"/>
              </a:rPr>
              <a:t>Convert to XML schema for delivery.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D346E85-3AA9-0E4A-A204-DDFBF7D450B6}"/>
              </a:ext>
            </a:extLst>
          </p:cNvPr>
          <p:cNvSpPr/>
          <p:nvPr/>
        </p:nvSpPr>
        <p:spPr>
          <a:xfrm>
            <a:off x="103750" y="3934527"/>
            <a:ext cx="4258205" cy="104124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1050" dirty="0">
                <a:solidFill>
                  <a:schemeClr val="accent2"/>
                </a:solidFill>
                <a:latin typeface="Verdana Regular"/>
                <a:cs typeface="Helvetica Neue Regular" panose="02000503000000020004" pitchFamily="2" charset="0"/>
              </a:rPr>
              <a:t>Results</a:t>
            </a: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 Regular"/>
                <a:cs typeface="Helvetica Neue Regular" panose="02000503000000020004" pitchFamily="2" charset="0"/>
              </a:rPr>
              <a:t>Streamlined-informed compliance processes</a:t>
            </a: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 Regular"/>
                <a:cs typeface="Helvetica Neue Regular" panose="02000503000000020004" pitchFamily="2" charset="0"/>
              </a:rPr>
              <a:t>Provide risk avoidance.</a:t>
            </a: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 Regular"/>
                <a:cs typeface="Helvetica Neue Regular" panose="02000503000000020004" pitchFamily="2" charset="0"/>
              </a:rPr>
              <a:t>Growing repository of legal documents with daily highlights of new and updated content.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4EF2AD6-932E-7940-8B3C-95E3216B3C89}"/>
              </a:ext>
            </a:extLst>
          </p:cNvPr>
          <p:cNvSpPr/>
          <p:nvPr/>
        </p:nvSpPr>
        <p:spPr bwMode="auto">
          <a:xfrm>
            <a:off x="6566958" y="2619622"/>
            <a:ext cx="1898991" cy="346885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34290" tIns="17145" rIns="34290" bIns="17145" numCol="1" rtlCol="0" anchor="t" anchorCtr="0" compatLnSpc="1">
            <a:prstTxWarp prst="textNoShape">
              <a:avLst/>
            </a:prstTxWarp>
          </a:bodyPr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chemeClr val="bg1"/>
                </a:solidFill>
                <a:latin typeface="Verdana Regular"/>
                <a:ea typeface="ヒラギノ角ゴ ProN W3" charset="0"/>
                <a:cs typeface="ヒラギノ角ゴ ProN W3" charset="0"/>
                <a:sym typeface="Gill Sans" charset="0"/>
              </a:rPr>
              <a:t>Business Metrics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5B7156-B470-A541-A72E-3B5741ED3D09}"/>
              </a:ext>
            </a:extLst>
          </p:cNvPr>
          <p:cNvSpPr txBox="1"/>
          <p:nvPr/>
        </p:nvSpPr>
        <p:spPr>
          <a:xfrm>
            <a:off x="7028087" y="3115679"/>
            <a:ext cx="160973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accent1"/>
                </a:solidFill>
                <a:latin typeface="Verdana Regular"/>
                <a:cs typeface="Helvetica Neue Regular" panose="02000503000000020004" pitchFamily="2" charset="0"/>
              </a:rPr>
              <a:t>150+ websites</a:t>
            </a:r>
            <a:endParaRPr lang="en-US" sz="1500" dirty="0">
              <a:solidFill>
                <a:schemeClr val="accent1"/>
              </a:solidFill>
              <a:latin typeface="Verdana Regular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15B152-178B-F34F-9FFE-46D47CC344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1109" b="29633"/>
          <a:stretch/>
        </p:blipFill>
        <p:spPr>
          <a:xfrm>
            <a:off x="6448642" y="2771168"/>
            <a:ext cx="852339" cy="163358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D6E0FA3-FA07-4E41-A2C7-AD92EAEDE9A8}"/>
              </a:ext>
            </a:extLst>
          </p:cNvPr>
          <p:cNvSpPr txBox="1"/>
          <p:nvPr/>
        </p:nvSpPr>
        <p:spPr>
          <a:xfrm>
            <a:off x="5987222" y="1298796"/>
            <a:ext cx="2804462" cy="133113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n-US" sz="1150" dirty="0">
                <a:latin typeface="Verdana Regular"/>
                <a:cs typeface="Helvetica Neue Regular" panose="02000503000000020004" pitchFamily="2" charset="0"/>
              </a:rPr>
              <a:t>HTML Agility Pack</a:t>
            </a:r>
          </a:p>
          <a:p>
            <a:pPr algn="ctr"/>
            <a:r>
              <a:rPr lang="en-US" sz="1150" dirty="0">
                <a:latin typeface="Verdana Regular"/>
                <a:cs typeface="Helvetica Neue Regular" panose="02000503000000020004" pitchFamily="2" charset="0"/>
              </a:rPr>
              <a:t>C#</a:t>
            </a:r>
          </a:p>
          <a:p>
            <a:pPr algn="ctr"/>
            <a:r>
              <a:rPr lang="en-US" sz="1150" dirty="0">
                <a:latin typeface="Verdana Regular"/>
                <a:cs typeface="Helvetica Neue Regular" panose="02000503000000020004" pitchFamily="2" charset="0"/>
              </a:rPr>
              <a:t>GATE/JAPE</a:t>
            </a:r>
          </a:p>
          <a:p>
            <a:pPr algn="ctr"/>
            <a:r>
              <a:rPr lang="en-US" sz="1150" dirty="0">
                <a:latin typeface="Verdana Regular"/>
                <a:cs typeface="Helvetica Neue Regular" panose="02000503000000020004" pitchFamily="2" charset="0"/>
              </a:rPr>
              <a:t>Lucene Tokenizer</a:t>
            </a:r>
          </a:p>
          <a:p>
            <a:pPr algn="ctr"/>
            <a:r>
              <a:rPr lang="en-US" sz="1150" dirty="0">
                <a:latin typeface="Verdana Regular"/>
                <a:cs typeface="Helvetica Neue Regular" panose="02000503000000020004" pitchFamily="2" charset="0"/>
              </a:rPr>
              <a:t>Google TensorFlow</a:t>
            </a:r>
          </a:p>
          <a:p>
            <a:pPr algn="ctr"/>
            <a:r>
              <a:rPr lang="en-US" sz="1150" dirty="0">
                <a:latin typeface="Verdana Regular"/>
                <a:cs typeface="Helvetica Neue Regular" panose="02000503000000020004" pitchFamily="2" charset="0"/>
              </a:rPr>
              <a:t>JAVA</a:t>
            </a:r>
          </a:p>
          <a:p>
            <a:pPr algn="ctr"/>
            <a:r>
              <a:rPr lang="en-US" sz="1150" dirty="0">
                <a:latin typeface="Verdana Regular"/>
              </a:rPr>
              <a:t>PERL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E0049FA-E306-8E4B-935E-E6CF708EB755}"/>
              </a:ext>
            </a:extLst>
          </p:cNvPr>
          <p:cNvSpPr txBox="1"/>
          <p:nvPr/>
        </p:nvSpPr>
        <p:spPr>
          <a:xfrm>
            <a:off x="7022778" y="3761458"/>
            <a:ext cx="215700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00B0F0"/>
                </a:solidFill>
                <a:latin typeface="Verdana Regular"/>
                <a:cs typeface="Helvetica Neue Regular" panose="02000503000000020004" pitchFamily="2" charset="0"/>
              </a:rPr>
              <a:t>1000s content types</a:t>
            </a:r>
            <a:endParaRPr lang="en-US" sz="1500" dirty="0">
              <a:solidFill>
                <a:srgbClr val="00B0F0"/>
              </a:solidFill>
              <a:latin typeface="Verdana Regular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C2D3C39-57BA-A14B-B972-C8E03E5C52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051" y="2003639"/>
            <a:ext cx="3329102" cy="207617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2734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96E0CF9E-5C00-0140-AB0F-42B27F819046}"/>
              </a:ext>
            </a:extLst>
          </p:cNvPr>
          <p:cNvSpPr/>
          <p:nvPr/>
        </p:nvSpPr>
        <p:spPr>
          <a:xfrm>
            <a:off x="0" y="3762772"/>
            <a:ext cx="9144000" cy="13807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Shape 2">
            <a:extLst>
              <a:ext uri="{FF2B5EF4-FFF2-40B4-BE49-F238E27FC236}">
                <a16:creationId xmlns:a16="http://schemas.microsoft.com/office/drawing/2014/main" id="{6CFCF5B0-50DE-1746-8DFD-3BF0DCC8624D}"/>
              </a:ext>
            </a:extLst>
          </p:cNvPr>
          <p:cNvSpPr/>
          <p:nvPr/>
        </p:nvSpPr>
        <p:spPr>
          <a:xfrm>
            <a:off x="0" y="-1"/>
            <a:ext cx="9144000" cy="714375"/>
          </a:xfrm>
          <a:prstGeom prst="rect">
            <a:avLst/>
          </a:prstGeom>
          <a:solidFill>
            <a:srgbClr val="F7F7F7"/>
          </a:solidFill>
          <a:ln w="12700" cap="flat">
            <a:noFill/>
            <a:miter lim="400000"/>
          </a:ln>
          <a:effectLst>
            <a:outerShdw blurRad="12700" dist="12700" dir="5400000" rotWithShape="0">
              <a:srgbClr val="000000">
                <a:alpha val="15000"/>
              </a:srgbClr>
            </a:outerShdw>
          </a:effectLst>
        </p:spPr>
        <p:txBody>
          <a:bodyPr wrap="square" lIns="14288" tIns="14288" rIns="14288" bIns="14288" numCol="1" anchor="ctr">
            <a:noAutofit/>
          </a:bodyPr>
          <a:lstStyle/>
          <a:p>
            <a:pPr defTabSz="171450">
              <a:defRPr sz="3000" spc="29">
                <a:solidFill>
                  <a:srgbClr val="F5F5F5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>
              <a:latin typeface="Open Sans"/>
              <a:ea typeface="Open Sans"/>
              <a:cs typeface="Open Sans"/>
            </a:endParaRPr>
          </a:p>
        </p:txBody>
      </p:sp>
      <p:sp>
        <p:nvSpPr>
          <p:cNvPr id="26" name="Rectangle 2">
            <a:extLst>
              <a:ext uri="{FF2B5EF4-FFF2-40B4-BE49-F238E27FC236}">
                <a16:creationId xmlns:a16="http://schemas.microsoft.com/office/drawing/2014/main" id="{13987B82-FDE4-0640-BA54-8FEEDE97FD8A}"/>
              </a:ext>
            </a:extLst>
          </p:cNvPr>
          <p:cNvSpPr>
            <a:spLocks/>
          </p:cNvSpPr>
          <p:nvPr/>
        </p:nvSpPr>
        <p:spPr bwMode="auto">
          <a:xfrm>
            <a:off x="170172" y="233498"/>
            <a:ext cx="894217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70000"/>
              </a:lnSpc>
            </a:pPr>
            <a:r>
              <a:rPr lang="en-US" sz="2475" dirty="0">
                <a:latin typeface="Verdana Regular"/>
                <a:ea typeface="ＭＳ Ｐゴシック" charset="0"/>
                <a:cs typeface="Lato Light" charset="0"/>
                <a:sym typeface="Lato Light" charset="0"/>
              </a:rPr>
              <a:t>Entity Extraction Using AI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76B22A70-AC54-4E40-8F6B-0AE6C2098DBD}"/>
              </a:ext>
            </a:extLst>
          </p:cNvPr>
          <p:cNvSpPr txBox="1">
            <a:spLocks/>
          </p:cNvSpPr>
          <p:nvPr/>
        </p:nvSpPr>
        <p:spPr>
          <a:xfrm>
            <a:off x="89502" y="762549"/>
            <a:ext cx="3915435" cy="1343586"/>
          </a:xfrm>
          <a:prstGeom prst="rect">
            <a:avLst/>
          </a:prstGeom>
        </p:spPr>
        <p:txBody>
          <a:bodyPr/>
          <a:lstStyle>
            <a:lvl1pPr marL="0" indent="0" algn="ctr" defTabSz="1460754" rtl="0" eaLnBrk="1" latinLnBrk="0" hangingPunct="1">
              <a:lnSpc>
                <a:spcPct val="90000"/>
              </a:lnSpc>
              <a:spcBef>
                <a:spcPts val="1598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566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5943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320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697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74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451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7828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205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d-ID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 Regular"/>
              </a:rPr>
              <a:t>STM Commercial Publisher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Verdana Regular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00C9158-F03A-EB40-87E4-55A8ECDD4D95}"/>
              </a:ext>
            </a:extLst>
          </p:cNvPr>
          <p:cNvSpPr/>
          <p:nvPr/>
        </p:nvSpPr>
        <p:spPr>
          <a:xfrm>
            <a:off x="110617" y="1086463"/>
            <a:ext cx="3166287" cy="207537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1100" dirty="0">
                <a:solidFill>
                  <a:schemeClr val="accent2"/>
                </a:solidFill>
                <a:latin typeface="Verdana Regular"/>
                <a:cs typeface="Helvetica Neue Regular" panose="02000503000000020004" pitchFamily="2" charset="0"/>
              </a:rPr>
              <a:t>Business Challenge</a:t>
            </a: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 Regular"/>
                <a:cs typeface="Helvetica Neue Regular" panose="02000503000000020004" pitchFamily="2" charset="0"/>
              </a:rPr>
              <a:t>Critical funding information was buried in free-form text.</a:t>
            </a: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 Regular"/>
                <a:cs typeface="Helvetica Neue Regular" panose="02000503000000020004" pitchFamily="2" charset="0"/>
              </a:rPr>
              <a:t>Publisher required funding-related text extraction and structured content to </a:t>
            </a:r>
          </a:p>
          <a:p>
            <a:pPr marL="342900" lvl="1" indent="-171450">
              <a:lnSpc>
                <a:spcPct val="120000"/>
              </a:lnSpc>
              <a:buFont typeface="Wingdings" pitchFamily="2" charset="2"/>
              <a:buChar char="ü"/>
            </a:pP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 Regular"/>
                <a:cs typeface="Helvetica Neue Regular" panose="02000503000000020004" pitchFamily="2" charset="0"/>
              </a:rPr>
              <a:t>support data analytics</a:t>
            </a:r>
          </a:p>
          <a:p>
            <a:pPr marL="342900" lvl="1" indent="-171450">
              <a:lnSpc>
                <a:spcPct val="120000"/>
              </a:lnSpc>
              <a:buFont typeface="Wingdings" pitchFamily="2" charset="2"/>
              <a:buChar char="ü"/>
            </a:pP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 Regular"/>
                <a:cs typeface="Helvetica Neue Regular" panose="02000503000000020004" pitchFamily="2" charset="0"/>
              </a:rPr>
              <a:t>funding reporting</a:t>
            </a:r>
          </a:p>
          <a:p>
            <a:pPr marL="342900" lvl="1" indent="-171450">
              <a:lnSpc>
                <a:spcPct val="120000"/>
              </a:lnSpc>
              <a:buFont typeface="Wingdings" pitchFamily="2" charset="2"/>
              <a:buChar char="ü"/>
            </a:pP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 Regular"/>
                <a:cs typeface="Helvetica Neue Regular" panose="02000503000000020004" pitchFamily="2" charset="0"/>
              </a:rPr>
              <a:t>improved search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  <a:p>
            <a:pPr marL="342900" lvl="1" indent="-171450">
              <a:lnSpc>
                <a:spcPct val="120000"/>
              </a:lnSpc>
              <a:buFont typeface="Wingdings" pitchFamily="2" charset="2"/>
              <a:buChar char="ü"/>
            </a:pP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 Regular"/>
                <a:cs typeface="Helvetica Neue Regular" panose="02000503000000020004" pitchFamily="2" charset="0"/>
              </a:rPr>
              <a:t>bolster other business functions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  <a:p>
            <a:pPr marL="342900" lvl="1" indent="-171450">
              <a:lnSpc>
                <a:spcPct val="120000"/>
              </a:lnSpc>
              <a:buFont typeface="Wingdings" pitchFamily="2" charset="2"/>
              <a:buChar char="ü"/>
            </a:pPr>
            <a:endParaRPr lang="en-US" sz="938" dirty="0">
              <a:solidFill>
                <a:schemeClr val="tx1">
                  <a:lumMod val="50000"/>
                  <a:lumOff val="50000"/>
                </a:schemeClr>
              </a:solidFill>
              <a:latin typeface="Verdana Regular"/>
              <a:cs typeface="Helvetica Neue Regular" panose="02000503000000020004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A457E8B-0C6D-4C4B-A1C3-CF9C599BD526}"/>
              </a:ext>
            </a:extLst>
          </p:cNvPr>
          <p:cNvSpPr/>
          <p:nvPr/>
        </p:nvSpPr>
        <p:spPr>
          <a:xfrm>
            <a:off x="89502" y="2994479"/>
            <a:ext cx="3328522" cy="1942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1130" dirty="0">
                <a:solidFill>
                  <a:schemeClr val="accent2"/>
                </a:solidFill>
                <a:latin typeface="Verdana Regular"/>
                <a:cs typeface="Helvetica Neue Regular" panose="02000503000000020004" pitchFamily="2" charset="0"/>
              </a:rPr>
              <a:t>DCL Solution</a:t>
            </a:r>
          </a:p>
          <a:p>
            <a:pPr marL="171450" indent="-171450">
              <a:spcBef>
                <a:spcPts val="225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13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 Regular"/>
                <a:cs typeface="Helvetica Neue Regular" panose="02000503000000020004" pitchFamily="2" charset="0"/>
              </a:rPr>
              <a:t>Built data sets for supervised machine learning.</a:t>
            </a:r>
          </a:p>
          <a:p>
            <a:pPr marL="171450" indent="-171450">
              <a:spcBef>
                <a:spcPts val="225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13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 Regular"/>
                <a:cs typeface="Helvetica Neue Regular" panose="02000503000000020004" pitchFamily="2" charset="0"/>
              </a:rPr>
              <a:t>Developed and trained a series of machine learning/NLP, pattern detection, and statistical algorithms and models.</a:t>
            </a:r>
          </a:p>
          <a:p>
            <a:pPr marL="171450" indent="-171450">
              <a:spcBef>
                <a:spcPts val="225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13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 Regular"/>
                <a:cs typeface="Helvetica Neue Regular" panose="02000503000000020004" pitchFamily="2" charset="0"/>
              </a:rPr>
              <a:t>Applied algorithms and models to auto-identify and extract grant content from free-form and structured text.</a:t>
            </a:r>
          </a:p>
        </p:txBody>
      </p:sp>
      <p:pic>
        <p:nvPicPr>
          <p:cNvPr id="50" name="Picture 25">
            <a:extLst>
              <a:ext uri="{FF2B5EF4-FFF2-40B4-BE49-F238E27FC236}">
                <a16:creationId xmlns:a16="http://schemas.microsoft.com/office/drawing/2014/main" id="{9F0187AD-3449-1849-9E17-FAF946164E4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4858" y="4870912"/>
            <a:ext cx="14288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3E368CEE-00D9-DC41-B85D-9130AE0C14A8}"/>
              </a:ext>
            </a:extLst>
          </p:cNvPr>
          <p:cNvSpPr/>
          <p:nvPr/>
        </p:nvSpPr>
        <p:spPr>
          <a:xfrm>
            <a:off x="3281580" y="805797"/>
            <a:ext cx="5772918" cy="1508718"/>
          </a:xfrm>
          <a:prstGeom prst="roundRect">
            <a:avLst/>
          </a:prstGeom>
          <a:solidFill>
            <a:srgbClr val="3141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 dirty="0">
              <a:latin typeface="Lucida Console" panose="020B0609040504020204" pitchFamily="49" charset="0"/>
            </a:endParaRPr>
          </a:p>
          <a:p>
            <a:pPr algn="l"/>
            <a:endParaRPr lang="en-US" sz="750" dirty="0">
              <a:latin typeface="Lucida Console" panose="020B0609040504020204" pitchFamily="49" charset="0"/>
            </a:endParaRPr>
          </a:p>
          <a:p>
            <a:pPr algn="l"/>
            <a:r>
              <a:rPr lang="en-US" sz="900" dirty="0">
                <a:latin typeface="Lucida Console" panose="020B0609040504020204" pitchFamily="49" charset="0"/>
              </a:rPr>
              <a:t>The grant organization, grant number and recipient must be located and extracted from the free-text, using regular expressions:</a:t>
            </a:r>
          </a:p>
          <a:p>
            <a:pPr algn="l"/>
            <a:endParaRPr lang="en-US" sz="750" dirty="0">
              <a:latin typeface="Lucida Console" panose="020B0609040504020204" pitchFamily="49" charset="0"/>
            </a:endParaRPr>
          </a:p>
          <a:p>
            <a:pPr algn="l"/>
            <a:r>
              <a:rPr lang="en-US" sz="750" dirty="0">
                <a:latin typeface="Lucida Console" panose="020B0609040504020204" pitchFamily="49" charset="0"/>
              </a:rPr>
              <a:t>&lt;ce:section-title id="st040"&gt;Acknowledgments&lt;/ce:section-title&gt;&lt;ce:para id="p0255"&gt;This work was supported by grants of </a:t>
            </a:r>
            <a:r>
              <a:rPr lang="en-US" sz="750" b="1" dirty="0">
                <a:latin typeface="Lucida Console" panose="020B0609040504020204" pitchFamily="49" charset="0"/>
              </a:rPr>
              <a:t>Saint Petersburg State University (11.38.271.2014 and 15.61.202.2015), Russian Foundation for Basic Research (RFBR) projects (Project No. 13-02-91327) </a:t>
            </a:r>
            <a:r>
              <a:rPr lang="en-US" sz="750" dirty="0">
                <a:latin typeface="Lucida Console" panose="020B0609040504020204" pitchFamily="49" charset="0"/>
              </a:rPr>
              <a:t>and was performed in the framework of a collaboration between the Deutsche Forschungsgemeinschaft and RFBR (RA 1041/3-1). The authors acknowledge support from Russian–German laboratory at BESSY II, the program “German–Russian Interdisciplinary Science Center” (G-RISC) and the Resource Center of Saint-Petersburg State University “Physical Methods of Surface Investigation”.&lt;/ce:para&gt;</a:t>
            </a:r>
          </a:p>
          <a:p>
            <a:pPr algn="l"/>
            <a:endParaRPr lang="en-US" sz="675" dirty="0">
              <a:latin typeface="Lucida Console" panose="020B0609040504020204" pitchFamily="49" charset="0"/>
            </a:endParaRPr>
          </a:p>
          <a:p>
            <a:pPr algn="ctr"/>
            <a:endParaRPr lang="en-US" sz="675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1111070-831A-E243-9C4B-40BBA2419B3F}"/>
              </a:ext>
            </a:extLst>
          </p:cNvPr>
          <p:cNvSpPr/>
          <p:nvPr/>
        </p:nvSpPr>
        <p:spPr>
          <a:xfrm>
            <a:off x="3695805" y="2794295"/>
            <a:ext cx="5114133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900" b="1" dirty="0">
                <a:solidFill>
                  <a:schemeClr val="accent2"/>
                </a:solidFill>
                <a:latin typeface="Lucida Console" panose="020B0609040504020204" pitchFamily="49" charset="0"/>
              </a:rPr>
              <a:t>&lt;funding-group&gt; </a:t>
            </a:r>
          </a:p>
          <a:p>
            <a:pPr algn="l"/>
            <a:r>
              <a:rPr lang="en-US" sz="900" b="1" dirty="0">
                <a:solidFill>
                  <a:schemeClr val="accent2"/>
                </a:solidFill>
                <a:latin typeface="Lucida Console" panose="020B0609040504020204" pitchFamily="49" charset="0"/>
              </a:rPr>
              <a:t>&lt;award-group id=”SPSU"&gt; &lt;funding-source country=”Russia"&gt;Saint Petersburg State University&lt;/funding-source&gt; </a:t>
            </a:r>
          </a:p>
          <a:p>
            <a:pPr algn="l"/>
            <a:r>
              <a:rPr lang="en-US" sz="900" b="1" dirty="0">
                <a:solidFill>
                  <a:schemeClr val="accent2"/>
                </a:solidFill>
                <a:latin typeface="Lucida Console" panose="020B0609040504020204" pitchFamily="49" charset="0"/>
              </a:rPr>
              <a:t>&lt;award-id&gt;11.38.271.2014&lt;/award-id&gt; </a:t>
            </a:r>
          </a:p>
          <a:p>
            <a:pPr algn="l"/>
            <a:r>
              <a:rPr lang="en-US" sz="900" b="1" dirty="0">
                <a:solidFill>
                  <a:schemeClr val="accent2"/>
                </a:solidFill>
                <a:latin typeface="Lucida Console" panose="020B0609040504020204" pitchFamily="49" charset="0"/>
              </a:rPr>
              <a:t>&lt;award-id&gt;15.61.202.2015&lt;/award-id&gt; &lt;/award-group&gt; &lt;/funding-group&gt;</a:t>
            </a:r>
            <a:r>
              <a:rPr lang="en-US" sz="900" dirty="0">
                <a:solidFill>
                  <a:schemeClr val="accent2"/>
                </a:solidFill>
                <a:latin typeface="Lucida Console" panose="020B0609040504020204" pitchFamily="49" charset="0"/>
              </a:rPr>
              <a:t> </a:t>
            </a:r>
          </a:p>
          <a:p>
            <a:pPr algn="l"/>
            <a:endParaRPr lang="en-US" sz="900" b="1" dirty="0">
              <a:solidFill>
                <a:schemeClr val="accent2"/>
              </a:solidFill>
              <a:latin typeface="Lucida Console" panose="020B0609040504020204" pitchFamily="49" charset="0"/>
            </a:endParaRPr>
          </a:p>
          <a:p>
            <a:pPr algn="l"/>
            <a:r>
              <a:rPr lang="en-US" sz="900" b="1" dirty="0">
                <a:solidFill>
                  <a:schemeClr val="accent2"/>
                </a:solidFill>
                <a:latin typeface="Lucida Console" panose="020B0609040504020204" pitchFamily="49" charset="0"/>
              </a:rPr>
              <a:t>&lt;funding-group&gt; &lt;award-group id=”RFBR"&gt; &lt;funding-source country=”Russia"&gt;Russian Foundation for Basic Research&lt;/funding-source&gt; &lt;award-id&gt;13-02-91327&lt;/award-id&gt; &lt;/award-group&gt; &lt;/funding-group&gt;</a:t>
            </a:r>
            <a:endParaRPr lang="en-US" sz="900" dirty="0">
              <a:solidFill>
                <a:schemeClr val="accent2"/>
              </a:solidFill>
              <a:latin typeface="Lucida Console" panose="020B0609040504020204" pitchFamily="49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72C6C36-CA9F-8E4E-BBDA-7FFB849124C4}"/>
              </a:ext>
            </a:extLst>
          </p:cNvPr>
          <p:cNvSpPr/>
          <p:nvPr/>
        </p:nvSpPr>
        <p:spPr bwMode="auto">
          <a:xfrm>
            <a:off x="3610972" y="2746150"/>
            <a:ext cx="5114135" cy="1418364"/>
          </a:xfrm>
          <a:prstGeom prst="roundRect">
            <a:avLst/>
          </a:prstGeom>
          <a:noFill/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34290" tIns="17145" rIns="34290" bIns="17145" numCol="1" rtlCol="0" anchor="t" anchorCtr="0" compatLnSpc="1">
            <a:prstTxWarp prst="textNoShape">
              <a:avLst/>
            </a:prstTxWarp>
          </a:bodyPr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</a:pPr>
            <a:endParaRPr lang="en-US" sz="2100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5B64299-44D8-9F44-A459-A66EE88BEB15}"/>
              </a:ext>
            </a:extLst>
          </p:cNvPr>
          <p:cNvCxnSpPr>
            <a:cxnSpLocks/>
          </p:cNvCxnSpPr>
          <p:nvPr/>
        </p:nvCxnSpPr>
        <p:spPr bwMode="auto">
          <a:xfrm>
            <a:off x="6045074" y="2314515"/>
            <a:ext cx="0" cy="420769"/>
          </a:xfrm>
          <a:prstGeom prst="straightConnector1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8575" cap="sq" cmpd="sng" algn="ctr">
            <a:solidFill>
              <a:schemeClr val="accent1"/>
            </a:solidFill>
            <a:prstDash val="solid"/>
            <a:round/>
            <a:headEnd type="none" w="med" len="med"/>
            <a:tailEnd type="triangle" w="lg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" name="Line Callout 2 (Border and Accent Bar) 5">
            <a:extLst>
              <a:ext uri="{FF2B5EF4-FFF2-40B4-BE49-F238E27FC236}">
                <a16:creationId xmlns:a16="http://schemas.microsoft.com/office/drawing/2014/main" id="{16159835-8186-DC4B-94E1-8D47F0D5C190}"/>
              </a:ext>
            </a:extLst>
          </p:cNvPr>
          <p:cNvSpPr/>
          <p:nvPr/>
        </p:nvSpPr>
        <p:spPr>
          <a:xfrm>
            <a:off x="7003642" y="4344270"/>
            <a:ext cx="2140358" cy="757330"/>
          </a:xfrm>
          <a:prstGeom prst="accentBorderCallout2">
            <a:avLst>
              <a:gd name="adj1" fmla="val 47982"/>
              <a:gd name="adj2" fmla="val -10132"/>
              <a:gd name="adj3" fmla="val 48202"/>
              <a:gd name="adj4" fmla="val -16667"/>
              <a:gd name="adj5" fmla="val 47087"/>
              <a:gd name="adj6" fmla="val -70429"/>
            </a:avLst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761B70-4CF7-5041-AD37-760D9D90A3DB}"/>
              </a:ext>
            </a:extLst>
          </p:cNvPr>
          <p:cNvSpPr txBox="1"/>
          <p:nvPr/>
        </p:nvSpPr>
        <p:spPr>
          <a:xfrm>
            <a:off x="7115654" y="4375661"/>
            <a:ext cx="15392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Verdana Regular"/>
              </a:rPr>
              <a:t>Machine Learning</a:t>
            </a:r>
          </a:p>
          <a:p>
            <a:pPr algn="l"/>
            <a:r>
              <a:rPr lang="en-US" sz="1200" dirty="0">
                <a:solidFill>
                  <a:schemeClr val="bg1"/>
                </a:solidFill>
                <a:latin typeface="Verdana Regular"/>
              </a:rPr>
              <a:t>NLP engines</a:t>
            </a:r>
          </a:p>
          <a:p>
            <a:pPr algn="l"/>
            <a:r>
              <a:rPr lang="en-US" sz="1200" dirty="0">
                <a:solidFill>
                  <a:schemeClr val="bg1"/>
                </a:solidFill>
                <a:latin typeface="Verdana Regular"/>
              </a:rPr>
              <a:t>Text analysis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BAFA46-CF12-8B4F-BB42-E82C8DEF88B0}"/>
              </a:ext>
            </a:extLst>
          </p:cNvPr>
          <p:cNvSpPr txBox="1"/>
          <p:nvPr/>
        </p:nvSpPr>
        <p:spPr>
          <a:xfrm>
            <a:off x="3695805" y="4501580"/>
            <a:ext cx="1888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Technologies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62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>
            <a:extLst>
              <a:ext uri="{FF2B5EF4-FFF2-40B4-BE49-F238E27FC236}">
                <a16:creationId xmlns:a16="http://schemas.microsoft.com/office/drawing/2014/main" id="{2898E4E5-5B14-494E-B062-30AAB2A79095}"/>
              </a:ext>
            </a:extLst>
          </p:cNvPr>
          <p:cNvSpPr/>
          <p:nvPr/>
        </p:nvSpPr>
        <p:spPr>
          <a:xfrm>
            <a:off x="16778" y="-1"/>
            <a:ext cx="9144000" cy="714375"/>
          </a:xfrm>
          <a:prstGeom prst="rect">
            <a:avLst/>
          </a:prstGeom>
          <a:solidFill>
            <a:srgbClr val="F7F7F7"/>
          </a:solidFill>
          <a:ln w="12700" cap="flat">
            <a:noFill/>
            <a:miter lim="400000"/>
          </a:ln>
          <a:effectLst>
            <a:outerShdw blurRad="12700" dist="12700" dir="5400000" rotWithShape="0">
              <a:srgbClr val="000000">
                <a:alpha val="15000"/>
              </a:srgbClr>
            </a:outerShdw>
          </a:effectLst>
        </p:spPr>
        <p:txBody>
          <a:bodyPr wrap="square" lIns="14288" tIns="14288" rIns="14288" bIns="14288" numCol="1" anchor="ctr">
            <a:noAutofit/>
          </a:bodyPr>
          <a:lstStyle/>
          <a:p>
            <a:pPr defTabSz="171450">
              <a:defRPr sz="3000" spc="29">
                <a:solidFill>
                  <a:srgbClr val="F5F5F5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>
              <a:latin typeface="Open Sans"/>
              <a:ea typeface="Open Sans"/>
              <a:cs typeface="Open San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8FC747-C7EF-6043-A192-171AEF90EE89}"/>
              </a:ext>
            </a:extLst>
          </p:cNvPr>
          <p:cNvSpPr>
            <a:spLocks/>
          </p:cNvSpPr>
          <p:nvPr/>
        </p:nvSpPr>
        <p:spPr bwMode="auto">
          <a:xfrm>
            <a:off x="116505" y="228009"/>
            <a:ext cx="9135507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70000"/>
              </a:lnSpc>
            </a:pPr>
            <a:r>
              <a:rPr lang="en-US" sz="2400" dirty="0">
                <a:latin typeface="Verdana Regular"/>
                <a:ea typeface="ＭＳ Ｐゴシック" charset="0"/>
                <a:cs typeface="Lato Light" charset="0"/>
                <a:sym typeface="Lato Light" charset="0"/>
              </a:rPr>
              <a:t>Data-Driven Facial and Body Analysis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57F7FB-DF70-2D4A-9B95-5C2DA92484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23"/>
          <a:stretch/>
        </p:blipFill>
        <p:spPr>
          <a:xfrm>
            <a:off x="175209" y="2142490"/>
            <a:ext cx="2727382" cy="15301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31F37E-A38F-EF47-98ED-342D3BCFB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478" y="730390"/>
            <a:ext cx="2718934" cy="1519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2B7117-AFB1-6C4F-8185-BAB3DF8EEB98}"/>
              </a:ext>
            </a:extLst>
          </p:cNvPr>
          <p:cNvSpPr txBox="1"/>
          <p:nvPr/>
        </p:nvSpPr>
        <p:spPr>
          <a:xfrm>
            <a:off x="3176010" y="1509490"/>
            <a:ext cx="5792781" cy="149624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/>
              <a:t>Paired several eulerian video-enhancement detectors: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facial recognition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body pose estimators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micro-expression (emotions)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pulse rate measurement</a:t>
            </a:r>
          </a:p>
          <a:p>
            <a:r>
              <a:rPr lang="en-US" dirty="0"/>
              <a:t>to report on detectable body changes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75847C-CEB1-AF46-893F-61395E29675A}"/>
              </a:ext>
            </a:extLst>
          </p:cNvPr>
          <p:cNvSpPr txBox="1"/>
          <p:nvPr/>
        </p:nvSpPr>
        <p:spPr>
          <a:xfrm>
            <a:off x="3092911" y="819544"/>
            <a:ext cx="6235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Transforming emotions to a data-driven readable form; focused on changes in subject stress levels</a:t>
            </a:r>
          </a:p>
        </p:txBody>
      </p:sp>
      <p:sp>
        <p:nvSpPr>
          <p:cNvPr id="11" name="Line Callout 2 (Border and Accent Bar) 10">
            <a:extLst>
              <a:ext uri="{FF2B5EF4-FFF2-40B4-BE49-F238E27FC236}">
                <a16:creationId xmlns:a16="http://schemas.microsoft.com/office/drawing/2014/main" id="{D0F7920D-77E4-D243-ABB7-19619A4677C1}"/>
              </a:ext>
            </a:extLst>
          </p:cNvPr>
          <p:cNvSpPr/>
          <p:nvPr/>
        </p:nvSpPr>
        <p:spPr>
          <a:xfrm>
            <a:off x="6552355" y="3431786"/>
            <a:ext cx="1913423" cy="809462"/>
          </a:xfrm>
          <a:prstGeom prst="accentBorderCallout2">
            <a:avLst>
              <a:gd name="adj1" fmla="val 47982"/>
              <a:gd name="adj2" fmla="val -10132"/>
              <a:gd name="adj3" fmla="val 48202"/>
              <a:gd name="adj4" fmla="val -16667"/>
              <a:gd name="adj5" fmla="val 49409"/>
              <a:gd name="adj6" fmla="val -61852"/>
            </a:avLst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2D0C1F-199D-F84B-B751-B3FE0168C596}"/>
              </a:ext>
            </a:extLst>
          </p:cNvPr>
          <p:cNvSpPr txBox="1"/>
          <p:nvPr/>
        </p:nvSpPr>
        <p:spPr>
          <a:xfrm>
            <a:off x="6552355" y="3458379"/>
            <a:ext cx="1921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Verdana Regular"/>
              </a:rPr>
              <a:t>Python</a:t>
            </a:r>
          </a:p>
          <a:p>
            <a:pPr algn="l"/>
            <a:r>
              <a:rPr lang="en-US" sz="1200" dirty="0">
                <a:solidFill>
                  <a:schemeClr val="bg1"/>
                </a:solidFill>
                <a:latin typeface="Verdana Regular"/>
              </a:rPr>
              <a:t>OpenCV</a:t>
            </a:r>
          </a:p>
          <a:p>
            <a:pPr algn="l"/>
            <a:r>
              <a:rPr lang="en-US" sz="1200" dirty="0">
                <a:solidFill>
                  <a:schemeClr val="bg1"/>
                </a:solidFill>
                <a:latin typeface="Verdana Regular"/>
              </a:rPr>
              <a:t>Machine Learning models</a:t>
            </a:r>
          </a:p>
          <a:p>
            <a:pPr algn="l"/>
            <a:endParaRPr lang="en-US" sz="1200" dirty="0">
              <a:solidFill>
                <a:schemeClr val="bg1"/>
              </a:solidFill>
              <a:latin typeface="Verdana Regular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7D8697-3AA5-8646-9C50-DBA3A2B236D5}"/>
              </a:ext>
            </a:extLst>
          </p:cNvPr>
          <p:cNvSpPr txBox="1"/>
          <p:nvPr/>
        </p:nvSpPr>
        <p:spPr>
          <a:xfrm>
            <a:off x="3701501" y="3636331"/>
            <a:ext cx="1697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Technologies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881" y="3657479"/>
            <a:ext cx="2734531" cy="134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30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5033"/>
            <a:ext cx="9146981" cy="436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Rectangle 2"/>
          <p:cNvSpPr>
            <a:spLocks/>
          </p:cNvSpPr>
          <p:nvPr/>
        </p:nvSpPr>
        <p:spPr bwMode="auto">
          <a:xfrm>
            <a:off x="3356891" y="2251832"/>
            <a:ext cx="2454765" cy="1840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900" dirty="0">
                <a:solidFill>
                  <a:srgbClr val="FFFFFF"/>
                </a:solidFill>
                <a:latin typeface="Verdana Regular"/>
                <a:ea typeface="ＭＳ Ｐゴシック" charset="0"/>
                <a:cs typeface="Lato Light" charset="0"/>
                <a:sym typeface="Lato Light" charset="0"/>
              </a:rPr>
              <a:t>DCL provides data and content transformation services and solutions. Using the latest innovations in artificial intelligence, including machine learning and natural language processing, DCL helps businesses organize and structure content/data for modern technologies and platforms.  </a:t>
            </a:r>
          </a:p>
          <a:p>
            <a:pPr algn="ctr"/>
            <a:endParaRPr lang="en-US" sz="850" dirty="0">
              <a:solidFill>
                <a:srgbClr val="FFFFFF"/>
              </a:solidFill>
              <a:latin typeface="Verdana Regular"/>
              <a:ea typeface="ＭＳ Ｐゴシック" charset="0"/>
              <a:cs typeface="Lato Light" charset="0"/>
              <a:sym typeface="Lato Light" charset="0"/>
            </a:endParaRPr>
          </a:p>
          <a:p>
            <a:pPr algn="ctr"/>
            <a:r>
              <a:rPr lang="en-US" sz="1000" b="1" dirty="0">
                <a:solidFill>
                  <a:srgbClr val="FFFFFF"/>
                </a:solidFill>
                <a:latin typeface="Verdana Regular"/>
                <a:ea typeface="ＭＳ Ｐゴシック" charset="0"/>
                <a:cs typeface="Lato Light" charset="0"/>
                <a:sym typeface="Lato Light" charset="0"/>
              </a:rPr>
              <a:t>Your data</a:t>
            </a:r>
            <a:r>
              <a:rPr lang="en-US" sz="1000" b="1" dirty="0">
                <a:solidFill>
                  <a:srgbClr val="FFFFFF"/>
                </a:solidFill>
                <a:latin typeface="Verdana Regular"/>
                <a:ea typeface="ＭＳ Ｐゴシック" charset="0"/>
              </a:rPr>
              <a:t>—</a:t>
            </a:r>
          </a:p>
          <a:p>
            <a:pPr algn="ctr"/>
            <a:r>
              <a:rPr lang="en-US" sz="1000" b="1" dirty="0">
                <a:solidFill>
                  <a:srgbClr val="FFFFFF"/>
                </a:solidFill>
                <a:latin typeface="Verdana Regular"/>
                <a:ea typeface="ＭＳ Ｐゴシック" charset="0"/>
                <a:cs typeface="Lato Light" charset="0"/>
                <a:sym typeface="Lato Light" charset="0"/>
              </a:rPr>
              <a:t>transformed, validated, enriched.</a:t>
            </a:r>
          </a:p>
        </p:txBody>
      </p:sp>
      <p:sp>
        <p:nvSpPr>
          <p:cNvPr id="16387" name="Rectangle 3"/>
          <p:cNvSpPr>
            <a:spLocks/>
          </p:cNvSpPr>
          <p:nvPr/>
        </p:nvSpPr>
        <p:spPr bwMode="auto">
          <a:xfrm>
            <a:off x="3407257" y="1319529"/>
            <a:ext cx="2404399" cy="1188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250" dirty="0">
                <a:solidFill>
                  <a:srgbClr val="FFFFFF"/>
                </a:solidFill>
                <a:latin typeface="Verdana Regular"/>
                <a:ea typeface="ＭＳ Ｐゴシック" charset="0"/>
                <a:cs typeface="Lato Hairline" charset="0"/>
                <a:sym typeface="Lato Hairline" charset="0"/>
              </a:rPr>
              <a:t>Intelligent data transformation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9C2DA4C-B192-1846-BD8A-64A6A4641105}"/>
              </a:ext>
            </a:extLst>
          </p:cNvPr>
          <p:cNvCxnSpPr/>
          <p:nvPr/>
        </p:nvCxnSpPr>
        <p:spPr>
          <a:xfrm>
            <a:off x="3344617" y="2333897"/>
            <a:ext cx="2454765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327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F409703-1168-7F4E-9D07-E627DCC6054A}"/>
              </a:ext>
            </a:extLst>
          </p:cNvPr>
          <p:cNvSpPr/>
          <p:nvPr/>
        </p:nvSpPr>
        <p:spPr>
          <a:xfrm>
            <a:off x="0" y="3731016"/>
            <a:ext cx="9144000" cy="14124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hape 2">
            <a:extLst>
              <a:ext uri="{FF2B5EF4-FFF2-40B4-BE49-F238E27FC236}">
                <a16:creationId xmlns:a16="http://schemas.microsoft.com/office/drawing/2014/main" id="{FF1C96F4-D153-3D42-9FB7-3284F9C50A22}"/>
              </a:ext>
            </a:extLst>
          </p:cNvPr>
          <p:cNvSpPr/>
          <p:nvPr/>
        </p:nvSpPr>
        <p:spPr>
          <a:xfrm>
            <a:off x="0" y="-1"/>
            <a:ext cx="9144000" cy="714375"/>
          </a:xfrm>
          <a:prstGeom prst="rect">
            <a:avLst/>
          </a:prstGeom>
          <a:solidFill>
            <a:srgbClr val="F7F7F7"/>
          </a:solidFill>
          <a:ln w="12700" cap="flat">
            <a:noFill/>
            <a:miter lim="400000"/>
          </a:ln>
          <a:effectLst>
            <a:outerShdw blurRad="12700" dist="12700" dir="5400000" rotWithShape="0">
              <a:srgbClr val="000000">
                <a:alpha val="15000"/>
              </a:srgbClr>
            </a:outerShdw>
          </a:effectLst>
        </p:spPr>
        <p:txBody>
          <a:bodyPr wrap="square" lIns="14288" tIns="14288" rIns="14288" bIns="14288" numCol="1" anchor="ctr">
            <a:noAutofit/>
          </a:bodyPr>
          <a:lstStyle/>
          <a:p>
            <a:pPr defTabSz="171450">
              <a:defRPr sz="3000" spc="29">
                <a:solidFill>
                  <a:srgbClr val="F5F5F5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>
              <a:latin typeface="Open Sans"/>
              <a:ea typeface="Open Sans"/>
              <a:cs typeface="Open San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E147ADC-4AC0-444E-92A3-73F47195E5EF}"/>
              </a:ext>
            </a:extLst>
          </p:cNvPr>
          <p:cNvSpPr>
            <a:spLocks/>
          </p:cNvSpPr>
          <p:nvPr/>
        </p:nvSpPr>
        <p:spPr bwMode="auto">
          <a:xfrm>
            <a:off x="116505" y="228009"/>
            <a:ext cx="9135507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70000"/>
              </a:lnSpc>
            </a:pPr>
            <a:r>
              <a:rPr lang="en-US" sz="2400" dirty="0">
                <a:latin typeface="Verdana Regular"/>
                <a:ea typeface="ＭＳ Ｐゴシック" charset="0"/>
                <a:cs typeface="Lato Light" charset="0"/>
                <a:sym typeface="Lato Light" charset="0"/>
              </a:rPr>
              <a:t>Image Plagiarism Detection: Arbitrary Subjects/Big Data</a:t>
            </a:r>
          </a:p>
        </p:txBody>
      </p:sp>
      <p:pic>
        <p:nvPicPr>
          <p:cNvPr id="4" name="Picture 3" descr="E:\Balisage\Photos\Bal2017GROS0514Picture5.jpg">
            <a:extLst>
              <a:ext uri="{FF2B5EF4-FFF2-40B4-BE49-F238E27FC236}">
                <a16:creationId xmlns:a16="http://schemas.microsoft.com/office/drawing/2014/main" id="{EA8F62A2-6473-4E48-801A-D49F210CE6D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62" y="3131961"/>
            <a:ext cx="2978537" cy="14707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Picture 4" descr="E:\Balisage\Photos\Bal2017GROS0514Picture3.jpg">
            <a:extLst>
              <a:ext uri="{FF2B5EF4-FFF2-40B4-BE49-F238E27FC236}">
                <a16:creationId xmlns:a16="http://schemas.microsoft.com/office/drawing/2014/main" id="{ED514AA1-79DA-354C-9CB6-750A4E8CD9F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63" y="1118892"/>
            <a:ext cx="2978537" cy="1305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32533F5-D293-C943-A895-B95AC2864929}"/>
              </a:ext>
            </a:extLst>
          </p:cNvPr>
          <p:cNvSpPr/>
          <p:nvPr/>
        </p:nvSpPr>
        <p:spPr>
          <a:xfrm>
            <a:off x="116506" y="716486"/>
            <a:ext cx="308389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accent2"/>
                </a:solidFill>
                <a:latin typeface="Verdana Regular"/>
                <a:cs typeface="Helvetica Neue Regular" panose="02000503000000020004" pitchFamily="2" charset="0"/>
              </a:rPr>
              <a:t>Nearly identical images</a:t>
            </a:r>
            <a:r>
              <a:rPr lang="en-US" sz="1100" dirty="0">
                <a:solidFill>
                  <a:schemeClr val="accent2"/>
                </a:solidFill>
                <a:latin typeface="Verdana Regular"/>
                <a:cs typeface="Helvetica Neue Regular" panose="02000503000000020004" pitchFamily="2" charset="0"/>
              </a:rPr>
              <a:t>: perceptual difference score = 2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3D571A-B76A-4945-AB61-7025885B1EA5}"/>
              </a:ext>
            </a:extLst>
          </p:cNvPr>
          <p:cNvSpPr/>
          <p:nvPr/>
        </p:nvSpPr>
        <p:spPr>
          <a:xfrm>
            <a:off x="121738" y="2454853"/>
            <a:ext cx="307866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accent2"/>
                </a:solidFill>
                <a:latin typeface="Verdana Regular"/>
                <a:cs typeface="Helvetica Neue Regular" panose="02000503000000020004" pitchFamily="2" charset="0"/>
              </a:rPr>
              <a:t>Somewhat</a:t>
            </a:r>
            <a:r>
              <a:rPr lang="en-US" sz="1600" b="1" dirty="0"/>
              <a:t> </a:t>
            </a:r>
            <a:r>
              <a:rPr lang="en-US" sz="1100" b="1" dirty="0">
                <a:solidFill>
                  <a:schemeClr val="accent2"/>
                </a:solidFill>
                <a:latin typeface="Verdana Regular"/>
                <a:cs typeface="Helvetica Neue Regular" panose="02000503000000020004" pitchFamily="2" charset="0"/>
              </a:rPr>
              <a:t>dissimilar images with similar color scheme</a:t>
            </a:r>
            <a:r>
              <a:rPr lang="en-US" sz="1100" dirty="0">
                <a:solidFill>
                  <a:schemeClr val="accent2"/>
                </a:solidFill>
                <a:latin typeface="Verdana Regular"/>
                <a:cs typeface="Helvetica Neue Regular" panose="02000503000000020004" pitchFamily="2" charset="0"/>
              </a:rPr>
              <a:t>: perceptual difference score = 20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257392-E384-EA49-A0F0-0E0DF2EF4777}"/>
              </a:ext>
            </a:extLst>
          </p:cNvPr>
          <p:cNvSpPr txBox="1"/>
          <p:nvPr/>
        </p:nvSpPr>
        <p:spPr>
          <a:xfrm>
            <a:off x="1215003" y="4761956"/>
            <a:ext cx="562205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0000000000000000001110001111100011111100111111000111111000010010</a:t>
            </a:r>
          </a:p>
          <a:p>
            <a:endParaRPr lang="en-US" sz="1250" dirty="0"/>
          </a:p>
        </p:txBody>
      </p:sp>
      <p:pic>
        <p:nvPicPr>
          <p:cNvPr id="12" name="Picture 11" descr="C:\Users\Tammy.DCLABNT\AppData\Local\Microsoft\Windows\INetCache\Content.MSO\47C8C2AB.tmp">
            <a:extLst>
              <a:ext uri="{FF2B5EF4-FFF2-40B4-BE49-F238E27FC236}">
                <a16:creationId xmlns:a16="http://schemas.microsoft.com/office/drawing/2014/main" id="{FF59E611-044D-D049-915B-79A59C74BE9E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083" y="3935027"/>
            <a:ext cx="2337055" cy="107315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A9F25AF-FE06-384F-8CEF-008F3106A1E7}"/>
              </a:ext>
            </a:extLst>
          </p:cNvPr>
          <p:cNvSpPr txBox="1"/>
          <p:nvPr/>
        </p:nvSpPr>
        <p:spPr>
          <a:xfrm>
            <a:off x="3642078" y="1709541"/>
            <a:ext cx="4928401" cy="22925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1400" dirty="0"/>
              <a:t>Compensate for image transformations – rescaling, occlusion, color remapping, cropping, rotation, etc.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400" dirty="0"/>
              <a:t>Employ various perceptual hash functions to convert the same image to different strings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Average hash function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Difference hash function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Discrete cosine transform (color data)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400" dirty="0"/>
              <a:t>Each function has its strengths and weaknesses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400" dirty="0"/>
              <a:t>Use several functions for productive comparison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sz="1400" dirty="0"/>
          </a:p>
          <a:p>
            <a:pPr marL="285750" indent="-285750">
              <a:buFont typeface="Wingdings" pitchFamily="2" charset="2"/>
              <a:buChar char="ü"/>
            </a:pPr>
            <a:endParaRPr lang="en-US" sz="1400" dirty="0"/>
          </a:p>
          <a:p>
            <a:pPr marL="285750" indent="-285750">
              <a:buFont typeface="Wingdings" pitchFamily="2" charset="2"/>
              <a:buChar char="ü"/>
            </a:pPr>
            <a:endParaRPr lang="en-US" sz="1400" dirty="0"/>
          </a:p>
          <a:p>
            <a:endParaRPr lang="en-US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C878BF-5D26-D24D-9A9B-6DA3F9D68E72}"/>
              </a:ext>
            </a:extLst>
          </p:cNvPr>
          <p:cNvSpPr txBox="1"/>
          <p:nvPr/>
        </p:nvSpPr>
        <p:spPr>
          <a:xfrm>
            <a:off x="3585751" y="1079343"/>
            <a:ext cx="4823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Created image database &amp; user interface – </a:t>
            </a:r>
            <a:br>
              <a:rPr lang="en-US" dirty="0"/>
            </a:br>
            <a:r>
              <a:rPr lang="en-US" dirty="0"/>
              <a:t>load, hash and compare images </a:t>
            </a:r>
          </a:p>
        </p:txBody>
      </p:sp>
    </p:spTree>
    <p:extLst>
      <p:ext uri="{BB962C8B-B14F-4D97-AF65-F5344CB8AC3E}">
        <p14:creationId xmlns:p14="http://schemas.microsoft.com/office/powerpoint/2010/main" val="257654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>
            <a:extLst>
              <a:ext uri="{FF2B5EF4-FFF2-40B4-BE49-F238E27FC236}">
                <a16:creationId xmlns:a16="http://schemas.microsoft.com/office/drawing/2014/main" id="{BD5827DD-1A65-D94C-9F51-D4E52BD1F71A}"/>
              </a:ext>
            </a:extLst>
          </p:cNvPr>
          <p:cNvSpPr/>
          <p:nvPr/>
        </p:nvSpPr>
        <p:spPr>
          <a:xfrm>
            <a:off x="0" y="-1"/>
            <a:ext cx="9144000" cy="714375"/>
          </a:xfrm>
          <a:prstGeom prst="rect">
            <a:avLst/>
          </a:prstGeom>
          <a:solidFill>
            <a:srgbClr val="F7F7F7"/>
          </a:solidFill>
          <a:ln w="12700" cap="flat">
            <a:noFill/>
            <a:miter lim="400000"/>
          </a:ln>
          <a:effectLst>
            <a:outerShdw blurRad="12700" dist="12700" dir="5400000" rotWithShape="0">
              <a:srgbClr val="000000">
                <a:alpha val="15000"/>
              </a:srgbClr>
            </a:outerShdw>
          </a:effectLst>
        </p:spPr>
        <p:txBody>
          <a:bodyPr wrap="square" lIns="14288" tIns="14288" rIns="14288" bIns="14288" numCol="1" anchor="ctr">
            <a:noAutofit/>
          </a:bodyPr>
          <a:lstStyle/>
          <a:p>
            <a:pPr defTabSz="171450">
              <a:defRPr sz="3000" spc="29">
                <a:solidFill>
                  <a:srgbClr val="F5F5F5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>
              <a:latin typeface="Open Sans"/>
              <a:ea typeface="Open Sans"/>
              <a:cs typeface="Open San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ED2E58-D117-484E-93C1-684CEFDEC438}"/>
              </a:ext>
            </a:extLst>
          </p:cNvPr>
          <p:cNvSpPr>
            <a:spLocks/>
          </p:cNvSpPr>
          <p:nvPr/>
        </p:nvSpPr>
        <p:spPr bwMode="auto">
          <a:xfrm>
            <a:off x="116505" y="228009"/>
            <a:ext cx="9135507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70000"/>
              </a:lnSpc>
            </a:pPr>
            <a:r>
              <a:rPr lang="en-US" sz="2400" dirty="0">
                <a:latin typeface="Verdana Regular"/>
                <a:ea typeface="ＭＳ Ｐゴシック" charset="0"/>
                <a:cs typeface="Lato Light" charset="0"/>
                <a:sym typeface="Lato Light" charset="0"/>
              </a:rPr>
              <a:t>Supervised Machine Learning – From Image to Markup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889B07-E47C-0E48-879B-799CAB266D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48" b="56873"/>
          <a:stretch/>
        </p:blipFill>
        <p:spPr>
          <a:xfrm>
            <a:off x="5254629" y="1269194"/>
            <a:ext cx="3429000" cy="9937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E57089-34F6-5D47-8EB4-EF05E731A2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893"/>
          <a:stretch/>
        </p:blipFill>
        <p:spPr>
          <a:xfrm>
            <a:off x="5351681" y="2908976"/>
            <a:ext cx="3403600" cy="13323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B5BD8-4198-984B-8635-D17186CEA458}"/>
              </a:ext>
            </a:extLst>
          </p:cNvPr>
          <p:cNvSpPr txBox="1"/>
          <p:nvPr/>
        </p:nvSpPr>
        <p:spPr>
          <a:xfrm>
            <a:off x="5133977" y="808952"/>
            <a:ext cx="3238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Here’s the actual equation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B81A12-7826-A546-9E0C-D6969E29CB59}"/>
              </a:ext>
            </a:extLst>
          </p:cNvPr>
          <p:cNvSpPr txBox="1"/>
          <p:nvPr/>
        </p:nvSpPr>
        <p:spPr>
          <a:xfrm>
            <a:off x="5133977" y="2359958"/>
            <a:ext cx="3623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Here’s the predicted equation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ED23BA3-8471-964E-8EF0-75E87CCAE11D}"/>
              </a:ext>
            </a:extLst>
          </p:cNvPr>
          <p:cNvGrpSpPr/>
          <p:nvPr/>
        </p:nvGrpSpPr>
        <p:grpSpPr>
          <a:xfrm>
            <a:off x="7499905" y="4241352"/>
            <a:ext cx="1655749" cy="714375"/>
            <a:chOff x="7488251" y="3784342"/>
            <a:chExt cx="1655749" cy="714375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BFC55504-2A91-B44A-BD83-3C1EE7D30BEA}"/>
                </a:ext>
              </a:extLst>
            </p:cNvPr>
            <p:cNvSpPr/>
            <p:nvPr/>
          </p:nvSpPr>
          <p:spPr>
            <a:xfrm>
              <a:off x="7488251" y="3784342"/>
              <a:ext cx="1539244" cy="714375"/>
            </a:xfrm>
            <a:prstGeom prst="round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7B37753-B27F-974B-B772-E277A6593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91425" y="4153674"/>
              <a:ext cx="1347800" cy="31818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3EF0C86-A555-344E-B4BA-45B4BEE4CC39}"/>
                </a:ext>
              </a:extLst>
            </p:cNvPr>
            <p:cNvSpPr txBox="1"/>
            <p:nvPr/>
          </p:nvSpPr>
          <p:spPr>
            <a:xfrm>
              <a:off x="7488251" y="3784342"/>
              <a:ext cx="16557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chemeClr val="accen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Inspired by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C9F8B21-D7CE-054E-8951-AF87C12273E8}"/>
              </a:ext>
            </a:extLst>
          </p:cNvPr>
          <p:cNvSpPr txBox="1"/>
          <p:nvPr/>
        </p:nvSpPr>
        <p:spPr>
          <a:xfrm>
            <a:off x="67112" y="894696"/>
            <a:ext cx="4759634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  <a:latin typeface="Verdana"/>
                <a:ea typeface="Verdana"/>
                <a:cs typeface="Verdana"/>
              </a:rPr>
              <a:t>A deep-learning system to transform images into markup, e.g. LaTeX </a:t>
            </a:r>
            <a:endParaRPr lang="en-US" sz="1600" b="1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0F3037-0DEF-C04E-BD18-0C54E1EFC179}"/>
              </a:ext>
            </a:extLst>
          </p:cNvPr>
          <p:cNvSpPr txBox="1"/>
          <p:nvPr/>
        </p:nvSpPr>
        <p:spPr>
          <a:xfrm>
            <a:off x="91338" y="1479471"/>
            <a:ext cx="4735408" cy="2292599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285750" indent="-28575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1500" dirty="0"/>
              <a:t>Created training data leveraging decades of XML content creation - ~50K images/markup pairs.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1500" dirty="0"/>
              <a:t>Built validation tool for highly-accurate training data.</a:t>
            </a:r>
            <a:endParaRPr lang="en-US" sz="1500" dirty="0">
              <a:cs typeface="Arial"/>
            </a:endParaRP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1500" dirty="0"/>
              <a:t>Selected and trained the Harvard NLP Image to Markup Model, raising accuracy from 4% to 70%.</a:t>
            </a:r>
            <a:endParaRPr lang="en-US" sz="1500" dirty="0">
              <a:cs typeface="Arial"/>
            </a:endParaRP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1500" dirty="0"/>
              <a:t>Model employs a convolutional network (feature recognition) for text and layout, with an attention-based neural machine translation system.</a:t>
            </a:r>
            <a:endParaRPr lang="en-US" sz="1500" dirty="0">
              <a:cs typeface="Arial"/>
            </a:endParaRP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1500" dirty="0"/>
              <a:t>Successfully transformed images to LaTex </a:t>
            </a:r>
            <a:r>
              <a:rPr lang="en-US" sz="1600" dirty="0"/>
              <a:t>math. </a:t>
            </a:r>
            <a:endParaRPr lang="en-US" sz="1600" dirty="0">
              <a:cs typeface="Arial"/>
            </a:endParaRP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ü"/>
            </a:pPr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3973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8DB437A7-0E92-5147-9FB1-7016D60AE4F4}"/>
              </a:ext>
            </a:extLst>
          </p:cNvPr>
          <p:cNvGrpSpPr/>
          <p:nvPr/>
        </p:nvGrpSpPr>
        <p:grpSpPr>
          <a:xfrm>
            <a:off x="3088195" y="2364899"/>
            <a:ext cx="5544917" cy="931026"/>
            <a:chOff x="3638599" y="2041258"/>
            <a:chExt cx="4716430" cy="1052767"/>
          </a:xfrm>
          <a:solidFill>
            <a:schemeClr val="bg1"/>
          </a:solidFill>
          <a:effectLst>
            <a:outerShdw blurRad="1270000" dist="2209800" dir="10800000" sx="70000" sy="70000" algn="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52" name="Rectangle: Rounded Corners 24">
              <a:extLst>
                <a:ext uri="{FF2B5EF4-FFF2-40B4-BE49-F238E27FC236}">
                  <a16:creationId xmlns:a16="http://schemas.microsoft.com/office/drawing/2014/main" id="{7124EF30-EEA9-3745-8BFE-0F59825E6B7A}"/>
                </a:ext>
              </a:extLst>
            </p:cNvPr>
            <p:cNvSpPr/>
            <p:nvPr/>
          </p:nvSpPr>
          <p:spPr>
            <a:xfrm>
              <a:off x="3819406" y="2041258"/>
              <a:ext cx="4535623" cy="1052767"/>
            </a:xfrm>
            <a:prstGeom prst="roundRect">
              <a:avLst>
                <a:gd name="adj" fmla="val 29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4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53" name="Isosceles Triangle 25">
              <a:extLst>
                <a:ext uri="{FF2B5EF4-FFF2-40B4-BE49-F238E27FC236}">
                  <a16:creationId xmlns:a16="http://schemas.microsoft.com/office/drawing/2014/main" id="{84119939-0FFA-6B49-BC59-3ED6CA70F2A1}"/>
                </a:ext>
              </a:extLst>
            </p:cNvPr>
            <p:cNvSpPr/>
            <p:nvPr/>
          </p:nvSpPr>
          <p:spPr>
            <a:xfrm rot="16200000">
              <a:off x="3623709" y="2291493"/>
              <a:ext cx="215900" cy="18612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4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7448F9E-DE5B-B14E-ABE6-7C501ED8284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Right Triangle 6">
            <a:extLst>
              <a:ext uri="{FF2B5EF4-FFF2-40B4-BE49-F238E27FC236}">
                <a16:creationId xmlns:a16="http://schemas.microsoft.com/office/drawing/2014/main" id="{DBD28841-A698-4B23-AC8E-3F532ACFB6CE}"/>
              </a:ext>
            </a:extLst>
          </p:cNvPr>
          <p:cNvSpPr/>
          <p:nvPr/>
        </p:nvSpPr>
        <p:spPr>
          <a:xfrm rot="16200000" flipV="1">
            <a:off x="1" y="1"/>
            <a:ext cx="5143499" cy="5143499"/>
          </a:xfrm>
          <a:prstGeom prst="rtTriangle">
            <a:avLst/>
          </a:prstGeom>
          <a:solidFill>
            <a:schemeClr val="tx1">
              <a:lumMod val="65000"/>
              <a:lumOff val="3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42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E5699B1-4FEC-45C7-B911-01931DF299B4}"/>
              </a:ext>
            </a:extLst>
          </p:cNvPr>
          <p:cNvSpPr txBox="1">
            <a:spLocks/>
          </p:cNvSpPr>
          <p:nvPr/>
        </p:nvSpPr>
        <p:spPr>
          <a:xfrm>
            <a:off x="16294" y="4037555"/>
            <a:ext cx="2639928" cy="1041247"/>
          </a:xfrm>
          <a:prstGeom prst="rect">
            <a:avLst/>
          </a:prstGeom>
        </p:spPr>
        <p:txBody>
          <a:bodyPr/>
          <a:lstStyle>
            <a:lvl1pPr marL="0" indent="0" algn="ctr" defTabSz="1460754" rtl="0" eaLnBrk="1" latinLnBrk="0" hangingPunct="1">
              <a:lnSpc>
                <a:spcPct val="90000"/>
              </a:lnSpc>
              <a:spcBef>
                <a:spcPts val="1598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566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5943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320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697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74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451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7828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205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45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ARTIFICIAL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95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INTELLIGENCE</a:t>
            </a:r>
            <a:r>
              <a:rPr lang="en-US" sz="1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800" spc="1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Transforms</a:t>
            </a:r>
            <a:endParaRPr lang="id-ID" sz="1950" spc="11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F861ECD7-38C5-475A-AC5B-0ECFD2A78BCA}"/>
              </a:ext>
            </a:extLst>
          </p:cNvPr>
          <p:cNvSpPr/>
          <p:nvPr/>
        </p:nvSpPr>
        <p:spPr>
          <a:xfrm rot="16200000" flipH="1">
            <a:off x="7545279" y="0"/>
            <a:ext cx="1598722" cy="1598722"/>
          </a:xfrm>
          <a:prstGeom prst="rtTriangle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42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B4C46E7-98DB-4A94-B16A-2000A4B51AC1}"/>
              </a:ext>
            </a:extLst>
          </p:cNvPr>
          <p:cNvGrpSpPr/>
          <p:nvPr/>
        </p:nvGrpSpPr>
        <p:grpSpPr>
          <a:xfrm>
            <a:off x="2000362" y="1373167"/>
            <a:ext cx="6632750" cy="715159"/>
            <a:chOff x="3638599" y="2041258"/>
            <a:chExt cx="4716430" cy="1052767"/>
          </a:xfrm>
          <a:solidFill>
            <a:schemeClr val="bg1"/>
          </a:solidFill>
          <a:effectLst>
            <a:outerShdw blurRad="1270000" dist="2209800" dir="10800000" sx="70000" sy="70000" algn="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26BC5C29-53B3-4CE9-8E6D-9D4CBEBEE967}"/>
                </a:ext>
              </a:extLst>
            </p:cNvPr>
            <p:cNvSpPr/>
            <p:nvPr/>
          </p:nvSpPr>
          <p:spPr>
            <a:xfrm>
              <a:off x="3819406" y="2041258"/>
              <a:ext cx="4535623" cy="1052767"/>
            </a:xfrm>
            <a:prstGeom prst="roundRect">
              <a:avLst>
                <a:gd name="adj" fmla="val 29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4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43765A86-C6F2-4ED4-A461-2AA15D7B311A}"/>
                </a:ext>
              </a:extLst>
            </p:cNvPr>
            <p:cNvSpPr/>
            <p:nvPr/>
          </p:nvSpPr>
          <p:spPr>
            <a:xfrm rot="16200000">
              <a:off x="3623709" y="2291493"/>
              <a:ext cx="215900" cy="18612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4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4BB0D69-3821-4F78-885A-56E78ADD0D8C}"/>
              </a:ext>
            </a:extLst>
          </p:cNvPr>
          <p:cNvSpPr txBox="1"/>
          <p:nvPr/>
        </p:nvSpPr>
        <p:spPr>
          <a:xfrm>
            <a:off x="291440" y="1652169"/>
            <a:ext cx="1191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FEEDS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E13DA20-D1D5-4248-8A1A-D2CF25A81D98}"/>
              </a:ext>
            </a:extLst>
          </p:cNvPr>
          <p:cNvGrpSpPr/>
          <p:nvPr/>
        </p:nvGrpSpPr>
        <p:grpSpPr>
          <a:xfrm>
            <a:off x="4128272" y="3460565"/>
            <a:ext cx="4947540" cy="814709"/>
            <a:chOff x="3638599" y="2041258"/>
            <a:chExt cx="4716430" cy="1052767"/>
          </a:xfrm>
          <a:solidFill>
            <a:schemeClr val="bg1"/>
          </a:solidFill>
          <a:effectLst>
            <a:outerShdw blurRad="1270000" dist="2209800" dir="10800000" sx="70000" sy="70000" algn="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99729895-2DC4-4A6B-BE22-8AA7257B7D6F}"/>
                </a:ext>
              </a:extLst>
            </p:cNvPr>
            <p:cNvSpPr/>
            <p:nvPr/>
          </p:nvSpPr>
          <p:spPr>
            <a:xfrm>
              <a:off x="3819406" y="2041258"/>
              <a:ext cx="4535623" cy="1052767"/>
            </a:xfrm>
            <a:prstGeom prst="roundRect">
              <a:avLst>
                <a:gd name="adj" fmla="val 29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4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558B49C8-9C9C-439A-B19A-D9960522A96D}"/>
                </a:ext>
              </a:extLst>
            </p:cNvPr>
            <p:cNvSpPr/>
            <p:nvPr/>
          </p:nvSpPr>
          <p:spPr>
            <a:xfrm rot="16200000">
              <a:off x="3623709" y="2291493"/>
              <a:ext cx="215900" cy="18612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4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0EC2077-CDF2-4BED-AAAD-8E84D007A1B8}"/>
              </a:ext>
            </a:extLst>
          </p:cNvPr>
          <p:cNvSpPr/>
          <p:nvPr/>
        </p:nvSpPr>
        <p:spPr>
          <a:xfrm>
            <a:off x="376994" y="1518672"/>
            <a:ext cx="1083919" cy="240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9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automated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BDC7653-6EE6-4A4E-9B21-51C1990C7253}"/>
              </a:ext>
            </a:extLst>
          </p:cNvPr>
          <p:cNvGrpSpPr/>
          <p:nvPr/>
        </p:nvGrpSpPr>
        <p:grpSpPr>
          <a:xfrm>
            <a:off x="3516754" y="3554762"/>
            <a:ext cx="634595" cy="634595"/>
            <a:chOff x="1395764" y="2518920"/>
            <a:chExt cx="2099561" cy="2099561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0C0DEF8-7A1B-44EF-A5ED-D4B8CADF3EF5}"/>
                </a:ext>
              </a:extLst>
            </p:cNvPr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5">
                <a:lumMod val="75000"/>
                <a:alpha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30A9BA41-AB9C-4325-A121-FADD1FBDDE52}"/>
                </a:ext>
              </a:extLst>
            </p:cNvPr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1FC10D4-4B58-468C-B3A1-B9A6C8B37F33}"/>
              </a:ext>
            </a:extLst>
          </p:cNvPr>
          <p:cNvGrpSpPr/>
          <p:nvPr/>
        </p:nvGrpSpPr>
        <p:grpSpPr>
          <a:xfrm>
            <a:off x="2453601" y="2435072"/>
            <a:ext cx="634595" cy="634595"/>
            <a:chOff x="1395764" y="2518920"/>
            <a:chExt cx="2099561" cy="2099561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649FA687-48BC-4C10-BD38-D98E8DF7E3A1}"/>
                </a:ext>
              </a:extLst>
            </p:cNvPr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2">
                <a:alpha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87EA72BD-9668-4AFE-96A7-38751B0A8729}"/>
                </a:ext>
              </a:extLst>
            </p:cNvPr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0853595-6815-433E-B481-690DF5DE8364}"/>
              </a:ext>
            </a:extLst>
          </p:cNvPr>
          <p:cNvGrpSpPr/>
          <p:nvPr/>
        </p:nvGrpSpPr>
        <p:grpSpPr>
          <a:xfrm>
            <a:off x="1414187" y="1480618"/>
            <a:ext cx="634595" cy="634595"/>
            <a:chOff x="1186051" y="1227513"/>
            <a:chExt cx="846126" cy="846126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0336299D-9045-4A39-8CC2-759B74931413}"/>
                </a:ext>
              </a:extLst>
            </p:cNvPr>
            <p:cNvGrpSpPr/>
            <p:nvPr/>
          </p:nvGrpSpPr>
          <p:grpSpPr>
            <a:xfrm>
              <a:off x="1186051" y="1227513"/>
              <a:ext cx="846126" cy="846126"/>
              <a:chOff x="1395764" y="2518920"/>
              <a:chExt cx="2099561" cy="2099561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86246C6F-F36C-42B6-AD8A-B6939ABFF1BD}"/>
                  </a:ext>
                </a:extLst>
              </p:cNvPr>
              <p:cNvSpPr/>
              <p:nvPr/>
            </p:nvSpPr>
            <p:spPr>
              <a:xfrm>
                <a:off x="1395764" y="2518920"/>
                <a:ext cx="2099561" cy="2099561"/>
              </a:xfrm>
              <a:prstGeom prst="ellipse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2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050D64E5-629A-432F-8D1C-51D50E65FBD1}"/>
                  </a:ext>
                </a:extLst>
              </p:cNvPr>
              <p:cNvSpPr/>
              <p:nvPr/>
            </p:nvSpPr>
            <p:spPr>
              <a:xfrm>
                <a:off x="1580469" y="2703625"/>
                <a:ext cx="1730150" cy="173015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2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D9E39928-E0BC-4B9B-9F7A-59D3E4DD0586}"/>
                </a:ext>
              </a:extLst>
            </p:cNvPr>
            <p:cNvGrpSpPr/>
            <p:nvPr/>
          </p:nvGrpSpPr>
          <p:grpSpPr>
            <a:xfrm>
              <a:off x="1445223" y="1484729"/>
              <a:ext cx="321048" cy="321048"/>
              <a:chOff x="7275629" y="3045147"/>
              <a:chExt cx="464344" cy="464344"/>
            </a:xfrm>
            <a:solidFill>
              <a:schemeClr val="bg1"/>
            </a:solidFill>
          </p:grpSpPr>
          <p:sp>
            <p:nvSpPr>
              <p:cNvPr id="63" name="AutoShape 56">
                <a:extLst>
                  <a:ext uri="{FF2B5EF4-FFF2-40B4-BE49-F238E27FC236}">
                    <a16:creationId xmlns:a16="http://schemas.microsoft.com/office/drawing/2014/main" id="{C50DC97C-B4CA-402B-9B88-EE6F1DC8A9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75629" y="3045147"/>
                <a:ext cx="145256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6988" y="7316"/>
                    </a:moveTo>
                    <a:cubicBezTo>
                      <a:pt x="16954" y="7352"/>
                      <a:pt x="16923" y="7387"/>
                      <a:pt x="16883" y="7423"/>
                    </a:cubicBezTo>
                    <a:cubicBezTo>
                      <a:pt x="16677" y="7601"/>
                      <a:pt x="16414" y="7770"/>
                      <a:pt x="16066" y="7920"/>
                    </a:cubicBezTo>
                    <a:cubicBezTo>
                      <a:pt x="16057" y="7924"/>
                      <a:pt x="16044" y="7927"/>
                      <a:pt x="16038" y="7931"/>
                    </a:cubicBezTo>
                    <a:cubicBezTo>
                      <a:pt x="15662" y="8092"/>
                      <a:pt x="15214" y="8234"/>
                      <a:pt x="14705" y="8354"/>
                    </a:cubicBezTo>
                    <a:cubicBezTo>
                      <a:pt x="14697" y="8357"/>
                      <a:pt x="14692" y="8358"/>
                      <a:pt x="14686" y="8359"/>
                    </a:cubicBezTo>
                    <a:cubicBezTo>
                      <a:pt x="14163" y="8482"/>
                      <a:pt x="13584" y="8581"/>
                      <a:pt x="12960" y="8649"/>
                    </a:cubicBezTo>
                    <a:cubicBezTo>
                      <a:pt x="12279" y="8726"/>
                      <a:pt x="11560" y="8774"/>
                      <a:pt x="10800" y="8774"/>
                    </a:cubicBezTo>
                    <a:cubicBezTo>
                      <a:pt x="10037" y="8774"/>
                      <a:pt x="9318" y="8726"/>
                      <a:pt x="8640" y="8649"/>
                    </a:cubicBezTo>
                    <a:cubicBezTo>
                      <a:pt x="8016" y="8581"/>
                      <a:pt x="7435" y="8482"/>
                      <a:pt x="6914" y="8359"/>
                    </a:cubicBezTo>
                    <a:cubicBezTo>
                      <a:pt x="6908" y="8358"/>
                      <a:pt x="6901" y="8357"/>
                      <a:pt x="6893" y="8354"/>
                    </a:cubicBezTo>
                    <a:cubicBezTo>
                      <a:pt x="6385" y="8234"/>
                      <a:pt x="5937" y="8092"/>
                      <a:pt x="5562" y="7931"/>
                    </a:cubicBezTo>
                    <a:cubicBezTo>
                      <a:pt x="5553" y="7927"/>
                      <a:pt x="5541" y="7924"/>
                      <a:pt x="5531" y="7920"/>
                    </a:cubicBezTo>
                    <a:cubicBezTo>
                      <a:pt x="5184" y="7770"/>
                      <a:pt x="4921" y="7601"/>
                      <a:pt x="4715" y="7423"/>
                    </a:cubicBezTo>
                    <a:cubicBezTo>
                      <a:pt x="4676" y="7387"/>
                      <a:pt x="4644" y="7352"/>
                      <a:pt x="4612" y="7316"/>
                    </a:cubicBezTo>
                    <a:cubicBezTo>
                      <a:pt x="4437" y="7136"/>
                      <a:pt x="4320" y="6947"/>
                      <a:pt x="4320" y="6750"/>
                    </a:cubicBezTo>
                    <a:cubicBezTo>
                      <a:pt x="4320" y="6550"/>
                      <a:pt x="4437" y="6362"/>
                      <a:pt x="4612" y="6181"/>
                    </a:cubicBezTo>
                    <a:cubicBezTo>
                      <a:pt x="4644" y="6146"/>
                      <a:pt x="4676" y="6110"/>
                      <a:pt x="4715" y="6076"/>
                    </a:cubicBezTo>
                    <a:cubicBezTo>
                      <a:pt x="4921" y="5898"/>
                      <a:pt x="5184" y="5729"/>
                      <a:pt x="5531" y="5577"/>
                    </a:cubicBezTo>
                    <a:cubicBezTo>
                      <a:pt x="5541" y="5574"/>
                      <a:pt x="5553" y="5571"/>
                      <a:pt x="5562" y="5567"/>
                    </a:cubicBezTo>
                    <a:cubicBezTo>
                      <a:pt x="5937" y="5407"/>
                      <a:pt x="6385" y="5264"/>
                      <a:pt x="6893" y="5144"/>
                    </a:cubicBezTo>
                    <a:cubicBezTo>
                      <a:pt x="6901" y="5142"/>
                      <a:pt x="6908" y="5140"/>
                      <a:pt x="6914" y="5138"/>
                    </a:cubicBezTo>
                    <a:cubicBezTo>
                      <a:pt x="7435" y="5017"/>
                      <a:pt x="8016" y="4918"/>
                      <a:pt x="8640" y="4848"/>
                    </a:cubicBezTo>
                    <a:cubicBezTo>
                      <a:pt x="9318" y="4773"/>
                      <a:pt x="10037" y="4725"/>
                      <a:pt x="10800" y="4725"/>
                    </a:cubicBezTo>
                    <a:cubicBezTo>
                      <a:pt x="11560" y="4725"/>
                      <a:pt x="12279" y="4773"/>
                      <a:pt x="12960" y="4848"/>
                    </a:cubicBezTo>
                    <a:cubicBezTo>
                      <a:pt x="13584" y="4918"/>
                      <a:pt x="14163" y="5017"/>
                      <a:pt x="14686" y="5138"/>
                    </a:cubicBezTo>
                    <a:cubicBezTo>
                      <a:pt x="14692" y="5140"/>
                      <a:pt x="14697" y="5142"/>
                      <a:pt x="14705" y="5144"/>
                    </a:cubicBezTo>
                    <a:cubicBezTo>
                      <a:pt x="15214" y="5264"/>
                      <a:pt x="15662" y="5407"/>
                      <a:pt x="16038" y="5567"/>
                    </a:cubicBezTo>
                    <a:cubicBezTo>
                      <a:pt x="16044" y="5571"/>
                      <a:pt x="16057" y="5574"/>
                      <a:pt x="16066" y="5577"/>
                    </a:cubicBezTo>
                    <a:cubicBezTo>
                      <a:pt x="16414" y="5729"/>
                      <a:pt x="16677" y="5898"/>
                      <a:pt x="16883" y="6076"/>
                    </a:cubicBezTo>
                    <a:cubicBezTo>
                      <a:pt x="16923" y="6110"/>
                      <a:pt x="16954" y="6146"/>
                      <a:pt x="16988" y="6181"/>
                    </a:cubicBezTo>
                    <a:cubicBezTo>
                      <a:pt x="17161" y="6362"/>
                      <a:pt x="17280" y="6550"/>
                      <a:pt x="17280" y="6750"/>
                    </a:cubicBezTo>
                    <a:cubicBezTo>
                      <a:pt x="17280" y="6947"/>
                      <a:pt x="17161" y="7136"/>
                      <a:pt x="16988" y="7316"/>
                    </a:cubicBezTo>
                    <a:moveTo>
                      <a:pt x="12960" y="19575"/>
                    </a:moveTo>
                    <a:cubicBezTo>
                      <a:pt x="12960" y="19948"/>
                      <a:pt x="11992" y="20249"/>
                      <a:pt x="10800" y="20249"/>
                    </a:cubicBezTo>
                    <a:cubicBezTo>
                      <a:pt x="9606" y="20249"/>
                      <a:pt x="8640" y="19948"/>
                      <a:pt x="8640" y="19575"/>
                    </a:cubicBezTo>
                    <a:lnTo>
                      <a:pt x="8640" y="10056"/>
                    </a:lnTo>
                    <a:cubicBezTo>
                      <a:pt x="9338" y="10101"/>
                      <a:pt x="10059" y="10124"/>
                      <a:pt x="10800" y="10124"/>
                    </a:cubicBezTo>
                    <a:cubicBezTo>
                      <a:pt x="11541" y="10124"/>
                      <a:pt x="12262" y="10101"/>
                      <a:pt x="12960" y="10056"/>
                    </a:cubicBezTo>
                    <a:cubicBezTo>
                      <a:pt x="12960" y="10056"/>
                      <a:pt x="12960" y="19575"/>
                      <a:pt x="12960" y="19575"/>
                    </a:cubicBezTo>
                    <a:close/>
                    <a:moveTo>
                      <a:pt x="8640" y="2025"/>
                    </a:moveTo>
                    <a:cubicBezTo>
                      <a:pt x="8640" y="1651"/>
                      <a:pt x="9606" y="1350"/>
                      <a:pt x="10800" y="1350"/>
                    </a:cubicBezTo>
                    <a:cubicBezTo>
                      <a:pt x="11992" y="1350"/>
                      <a:pt x="12960" y="1651"/>
                      <a:pt x="12960" y="2025"/>
                    </a:cubicBezTo>
                    <a:lnTo>
                      <a:pt x="12960" y="3442"/>
                    </a:lnTo>
                    <a:cubicBezTo>
                      <a:pt x="12262" y="3398"/>
                      <a:pt x="11541" y="3375"/>
                      <a:pt x="10800" y="3375"/>
                    </a:cubicBezTo>
                    <a:cubicBezTo>
                      <a:pt x="10059" y="3375"/>
                      <a:pt x="9338" y="3398"/>
                      <a:pt x="8640" y="3442"/>
                    </a:cubicBezTo>
                    <a:cubicBezTo>
                      <a:pt x="8640" y="3442"/>
                      <a:pt x="8640" y="2025"/>
                      <a:pt x="8640" y="2025"/>
                    </a:cubicBezTo>
                    <a:close/>
                    <a:moveTo>
                      <a:pt x="17280" y="4064"/>
                    </a:moveTo>
                    <a:lnTo>
                      <a:pt x="17280" y="2025"/>
                    </a:lnTo>
                    <a:cubicBezTo>
                      <a:pt x="17280" y="908"/>
                      <a:pt x="14373" y="0"/>
                      <a:pt x="10800" y="0"/>
                    </a:cubicBezTo>
                    <a:cubicBezTo>
                      <a:pt x="7225" y="0"/>
                      <a:pt x="4320" y="908"/>
                      <a:pt x="4320" y="2025"/>
                    </a:cubicBezTo>
                    <a:lnTo>
                      <a:pt x="4320" y="4064"/>
                    </a:lnTo>
                    <a:cubicBezTo>
                      <a:pt x="1710" y="4681"/>
                      <a:pt x="0" y="5649"/>
                      <a:pt x="0" y="6750"/>
                    </a:cubicBezTo>
                    <a:cubicBezTo>
                      <a:pt x="0" y="7850"/>
                      <a:pt x="1710" y="8818"/>
                      <a:pt x="4320" y="9434"/>
                    </a:cubicBezTo>
                    <a:lnTo>
                      <a:pt x="4320" y="19575"/>
                    </a:lnTo>
                    <a:cubicBezTo>
                      <a:pt x="4320" y="20691"/>
                      <a:pt x="7225" y="21599"/>
                      <a:pt x="10800" y="21599"/>
                    </a:cubicBezTo>
                    <a:cubicBezTo>
                      <a:pt x="14373" y="21599"/>
                      <a:pt x="17280" y="20691"/>
                      <a:pt x="17280" y="19575"/>
                    </a:cubicBezTo>
                    <a:lnTo>
                      <a:pt x="17280" y="9434"/>
                    </a:lnTo>
                    <a:cubicBezTo>
                      <a:pt x="19889" y="8818"/>
                      <a:pt x="21600" y="7850"/>
                      <a:pt x="21600" y="6750"/>
                    </a:cubicBezTo>
                    <a:cubicBezTo>
                      <a:pt x="21600" y="5649"/>
                      <a:pt x="19889" y="4681"/>
                      <a:pt x="17280" y="406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4288" tIns="14288" rIns="14288" bIns="14288" anchor="ctr"/>
              <a:lstStyle/>
              <a:p>
                <a:pPr defTabSz="171450" hangingPunct="0"/>
                <a:endParaRPr lang="en-US" sz="1125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64" name="AutoShape 57">
                <a:extLst>
                  <a:ext uri="{FF2B5EF4-FFF2-40B4-BE49-F238E27FC236}">
                    <a16:creationId xmlns:a16="http://schemas.microsoft.com/office/drawing/2014/main" id="{82AF6186-8B78-4614-859B-BBD32CD351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94717" y="3045147"/>
                <a:ext cx="145256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6988" y="7316"/>
                    </a:moveTo>
                    <a:cubicBezTo>
                      <a:pt x="16954" y="7352"/>
                      <a:pt x="16923" y="7387"/>
                      <a:pt x="16883" y="7423"/>
                    </a:cubicBezTo>
                    <a:cubicBezTo>
                      <a:pt x="16677" y="7601"/>
                      <a:pt x="16414" y="7770"/>
                      <a:pt x="16066" y="7920"/>
                    </a:cubicBezTo>
                    <a:cubicBezTo>
                      <a:pt x="16057" y="7924"/>
                      <a:pt x="16044" y="7927"/>
                      <a:pt x="16038" y="7931"/>
                    </a:cubicBezTo>
                    <a:cubicBezTo>
                      <a:pt x="15662" y="8092"/>
                      <a:pt x="15214" y="8234"/>
                      <a:pt x="14705" y="8354"/>
                    </a:cubicBezTo>
                    <a:cubicBezTo>
                      <a:pt x="14697" y="8357"/>
                      <a:pt x="14692" y="8358"/>
                      <a:pt x="14686" y="8359"/>
                    </a:cubicBezTo>
                    <a:cubicBezTo>
                      <a:pt x="14163" y="8482"/>
                      <a:pt x="13584" y="8581"/>
                      <a:pt x="12960" y="8649"/>
                    </a:cubicBezTo>
                    <a:cubicBezTo>
                      <a:pt x="12279" y="8726"/>
                      <a:pt x="11560" y="8774"/>
                      <a:pt x="10800" y="8774"/>
                    </a:cubicBezTo>
                    <a:cubicBezTo>
                      <a:pt x="10037" y="8774"/>
                      <a:pt x="9318" y="8726"/>
                      <a:pt x="8640" y="8649"/>
                    </a:cubicBezTo>
                    <a:cubicBezTo>
                      <a:pt x="8016" y="8581"/>
                      <a:pt x="7435" y="8482"/>
                      <a:pt x="6914" y="8359"/>
                    </a:cubicBezTo>
                    <a:cubicBezTo>
                      <a:pt x="6908" y="8358"/>
                      <a:pt x="6901" y="8357"/>
                      <a:pt x="6893" y="8354"/>
                    </a:cubicBezTo>
                    <a:cubicBezTo>
                      <a:pt x="6385" y="8234"/>
                      <a:pt x="5937" y="8092"/>
                      <a:pt x="5562" y="7931"/>
                    </a:cubicBezTo>
                    <a:cubicBezTo>
                      <a:pt x="5553" y="7927"/>
                      <a:pt x="5541" y="7924"/>
                      <a:pt x="5531" y="7920"/>
                    </a:cubicBezTo>
                    <a:cubicBezTo>
                      <a:pt x="5184" y="7770"/>
                      <a:pt x="4921" y="7601"/>
                      <a:pt x="4715" y="7423"/>
                    </a:cubicBezTo>
                    <a:cubicBezTo>
                      <a:pt x="4676" y="7387"/>
                      <a:pt x="4644" y="7352"/>
                      <a:pt x="4612" y="7316"/>
                    </a:cubicBezTo>
                    <a:cubicBezTo>
                      <a:pt x="4437" y="7136"/>
                      <a:pt x="4320" y="6947"/>
                      <a:pt x="4320" y="6750"/>
                    </a:cubicBezTo>
                    <a:cubicBezTo>
                      <a:pt x="4320" y="6550"/>
                      <a:pt x="4437" y="6362"/>
                      <a:pt x="4612" y="6181"/>
                    </a:cubicBezTo>
                    <a:cubicBezTo>
                      <a:pt x="4644" y="6146"/>
                      <a:pt x="4676" y="6110"/>
                      <a:pt x="4715" y="6076"/>
                    </a:cubicBezTo>
                    <a:cubicBezTo>
                      <a:pt x="4921" y="5898"/>
                      <a:pt x="5184" y="5729"/>
                      <a:pt x="5531" y="5577"/>
                    </a:cubicBezTo>
                    <a:cubicBezTo>
                      <a:pt x="5541" y="5574"/>
                      <a:pt x="5553" y="5571"/>
                      <a:pt x="5562" y="5567"/>
                    </a:cubicBezTo>
                    <a:cubicBezTo>
                      <a:pt x="5937" y="5407"/>
                      <a:pt x="6385" y="5264"/>
                      <a:pt x="6893" y="5144"/>
                    </a:cubicBezTo>
                    <a:cubicBezTo>
                      <a:pt x="6901" y="5142"/>
                      <a:pt x="6908" y="5140"/>
                      <a:pt x="6914" y="5138"/>
                    </a:cubicBezTo>
                    <a:cubicBezTo>
                      <a:pt x="7435" y="5017"/>
                      <a:pt x="8016" y="4918"/>
                      <a:pt x="8640" y="4848"/>
                    </a:cubicBezTo>
                    <a:cubicBezTo>
                      <a:pt x="9318" y="4773"/>
                      <a:pt x="10037" y="4725"/>
                      <a:pt x="10800" y="4725"/>
                    </a:cubicBezTo>
                    <a:cubicBezTo>
                      <a:pt x="11560" y="4725"/>
                      <a:pt x="12279" y="4773"/>
                      <a:pt x="12960" y="4848"/>
                    </a:cubicBezTo>
                    <a:cubicBezTo>
                      <a:pt x="13584" y="4918"/>
                      <a:pt x="14163" y="5017"/>
                      <a:pt x="14686" y="5138"/>
                    </a:cubicBezTo>
                    <a:cubicBezTo>
                      <a:pt x="14692" y="5140"/>
                      <a:pt x="14697" y="5142"/>
                      <a:pt x="14705" y="5144"/>
                    </a:cubicBezTo>
                    <a:cubicBezTo>
                      <a:pt x="15214" y="5264"/>
                      <a:pt x="15662" y="5407"/>
                      <a:pt x="16038" y="5567"/>
                    </a:cubicBezTo>
                    <a:cubicBezTo>
                      <a:pt x="16044" y="5571"/>
                      <a:pt x="16057" y="5574"/>
                      <a:pt x="16066" y="5577"/>
                    </a:cubicBezTo>
                    <a:cubicBezTo>
                      <a:pt x="16414" y="5729"/>
                      <a:pt x="16677" y="5898"/>
                      <a:pt x="16883" y="6076"/>
                    </a:cubicBezTo>
                    <a:cubicBezTo>
                      <a:pt x="16923" y="6110"/>
                      <a:pt x="16954" y="6146"/>
                      <a:pt x="16988" y="6181"/>
                    </a:cubicBezTo>
                    <a:cubicBezTo>
                      <a:pt x="17161" y="6362"/>
                      <a:pt x="17280" y="6550"/>
                      <a:pt x="17280" y="6750"/>
                    </a:cubicBezTo>
                    <a:cubicBezTo>
                      <a:pt x="17280" y="6947"/>
                      <a:pt x="17161" y="7136"/>
                      <a:pt x="16988" y="7316"/>
                    </a:cubicBezTo>
                    <a:moveTo>
                      <a:pt x="12960" y="19575"/>
                    </a:moveTo>
                    <a:cubicBezTo>
                      <a:pt x="12960" y="19948"/>
                      <a:pt x="11992" y="20249"/>
                      <a:pt x="10800" y="20249"/>
                    </a:cubicBezTo>
                    <a:cubicBezTo>
                      <a:pt x="9606" y="20249"/>
                      <a:pt x="8640" y="19948"/>
                      <a:pt x="8640" y="19575"/>
                    </a:cubicBezTo>
                    <a:lnTo>
                      <a:pt x="8640" y="10056"/>
                    </a:lnTo>
                    <a:cubicBezTo>
                      <a:pt x="9338" y="10101"/>
                      <a:pt x="10059" y="10124"/>
                      <a:pt x="10800" y="10124"/>
                    </a:cubicBezTo>
                    <a:cubicBezTo>
                      <a:pt x="11541" y="10124"/>
                      <a:pt x="12262" y="10101"/>
                      <a:pt x="12960" y="10056"/>
                    </a:cubicBezTo>
                    <a:cubicBezTo>
                      <a:pt x="12960" y="10056"/>
                      <a:pt x="12960" y="19575"/>
                      <a:pt x="12960" y="19575"/>
                    </a:cubicBezTo>
                    <a:close/>
                    <a:moveTo>
                      <a:pt x="8640" y="2025"/>
                    </a:moveTo>
                    <a:cubicBezTo>
                      <a:pt x="8640" y="1651"/>
                      <a:pt x="9606" y="1350"/>
                      <a:pt x="10800" y="1350"/>
                    </a:cubicBezTo>
                    <a:cubicBezTo>
                      <a:pt x="11992" y="1350"/>
                      <a:pt x="12960" y="1651"/>
                      <a:pt x="12960" y="2025"/>
                    </a:cubicBezTo>
                    <a:lnTo>
                      <a:pt x="12960" y="3442"/>
                    </a:lnTo>
                    <a:cubicBezTo>
                      <a:pt x="12262" y="3398"/>
                      <a:pt x="11541" y="3375"/>
                      <a:pt x="10800" y="3375"/>
                    </a:cubicBezTo>
                    <a:cubicBezTo>
                      <a:pt x="10059" y="3375"/>
                      <a:pt x="9338" y="3398"/>
                      <a:pt x="8640" y="3442"/>
                    </a:cubicBezTo>
                    <a:cubicBezTo>
                      <a:pt x="8640" y="3442"/>
                      <a:pt x="8640" y="2025"/>
                      <a:pt x="8640" y="2025"/>
                    </a:cubicBezTo>
                    <a:close/>
                    <a:moveTo>
                      <a:pt x="17280" y="4064"/>
                    </a:moveTo>
                    <a:lnTo>
                      <a:pt x="17280" y="2025"/>
                    </a:lnTo>
                    <a:cubicBezTo>
                      <a:pt x="17280" y="908"/>
                      <a:pt x="14373" y="0"/>
                      <a:pt x="10800" y="0"/>
                    </a:cubicBezTo>
                    <a:cubicBezTo>
                      <a:pt x="7225" y="0"/>
                      <a:pt x="4320" y="908"/>
                      <a:pt x="4320" y="2025"/>
                    </a:cubicBezTo>
                    <a:lnTo>
                      <a:pt x="4320" y="4064"/>
                    </a:lnTo>
                    <a:cubicBezTo>
                      <a:pt x="1710" y="4681"/>
                      <a:pt x="0" y="5649"/>
                      <a:pt x="0" y="6750"/>
                    </a:cubicBezTo>
                    <a:cubicBezTo>
                      <a:pt x="0" y="7850"/>
                      <a:pt x="1710" y="8818"/>
                      <a:pt x="4320" y="9434"/>
                    </a:cubicBezTo>
                    <a:lnTo>
                      <a:pt x="4320" y="19575"/>
                    </a:lnTo>
                    <a:cubicBezTo>
                      <a:pt x="4320" y="20691"/>
                      <a:pt x="7225" y="21599"/>
                      <a:pt x="10800" y="21599"/>
                    </a:cubicBezTo>
                    <a:cubicBezTo>
                      <a:pt x="14373" y="21599"/>
                      <a:pt x="17280" y="20691"/>
                      <a:pt x="17280" y="19575"/>
                    </a:cubicBezTo>
                    <a:lnTo>
                      <a:pt x="17280" y="9434"/>
                    </a:lnTo>
                    <a:cubicBezTo>
                      <a:pt x="19889" y="8818"/>
                      <a:pt x="21600" y="7850"/>
                      <a:pt x="21600" y="6750"/>
                    </a:cubicBezTo>
                    <a:cubicBezTo>
                      <a:pt x="21600" y="5649"/>
                      <a:pt x="19889" y="4681"/>
                      <a:pt x="17280" y="406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4288" tIns="14288" rIns="14288" bIns="14288" anchor="ctr"/>
              <a:lstStyle/>
              <a:p>
                <a:pPr defTabSz="171450" hangingPunct="0"/>
                <a:endParaRPr lang="en-US" sz="1125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65" name="AutoShape 58">
                <a:extLst>
                  <a:ext uri="{FF2B5EF4-FFF2-40B4-BE49-F238E27FC236}">
                    <a16:creationId xmlns:a16="http://schemas.microsoft.com/office/drawing/2014/main" id="{70E86231-6C65-465C-B799-86F59000E8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35173" y="3045147"/>
                <a:ext cx="145257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6988" y="15416"/>
                    </a:moveTo>
                    <a:cubicBezTo>
                      <a:pt x="16954" y="15452"/>
                      <a:pt x="16923" y="15487"/>
                      <a:pt x="16883" y="15523"/>
                    </a:cubicBezTo>
                    <a:cubicBezTo>
                      <a:pt x="16677" y="15701"/>
                      <a:pt x="16414" y="15870"/>
                      <a:pt x="16066" y="16020"/>
                    </a:cubicBezTo>
                    <a:cubicBezTo>
                      <a:pt x="16057" y="16024"/>
                      <a:pt x="16044" y="16027"/>
                      <a:pt x="16038" y="16031"/>
                    </a:cubicBezTo>
                    <a:cubicBezTo>
                      <a:pt x="15662" y="16192"/>
                      <a:pt x="15214" y="16334"/>
                      <a:pt x="14705" y="16454"/>
                    </a:cubicBezTo>
                    <a:cubicBezTo>
                      <a:pt x="14697" y="16457"/>
                      <a:pt x="14692" y="16458"/>
                      <a:pt x="14686" y="16459"/>
                    </a:cubicBezTo>
                    <a:cubicBezTo>
                      <a:pt x="14163" y="16582"/>
                      <a:pt x="13584" y="16681"/>
                      <a:pt x="12960" y="16749"/>
                    </a:cubicBezTo>
                    <a:cubicBezTo>
                      <a:pt x="12279" y="16826"/>
                      <a:pt x="11560" y="16875"/>
                      <a:pt x="10800" y="16875"/>
                    </a:cubicBezTo>
                    <a:cubicBezTo>
                      <a:pt x="10037" y="16875"/>
                      <a:pt x="9318" y="16826"/>
                      <a:pt x="8640" y="16749"/>
                    </a:cubicBezTo>
                    <a:cubicBezTo>
                      <a:pt x="8016" y="16681"/>
                      <a:pt x="7435" y="16582"/>
                      <a:pt x="6914" y="16459"/>
                    </a:cubicBezTo>
                    <a:cubicBezTo>
                      <a:pt x="6908" y="16458"/>
                      <a:pt x="6901" y="16457"/>
                      <a:pt x="6893" y="16454"/>
                    </a:cubicBezTo>
                    <a:cubicBezTo>
                      <a:pt x="6385" y="16334"/>
                      <a:pt x="5937" y="16192"/>
                      <a:pt x="5562" y="16031"/>
                    </a:cubicBezTo>
                    <a:cubicBezTo>
                      <a:pt x="5553" y="16027"/>
                      <a:pt x="5541" y="16024"/>
                      <a:pt x="5531" y="16020"/>
                    </a:cubicBezTo>
                    <a:cubicBezTo>
                      <a:pt x="5184" y="15870"/>
                      <a:pt x="4921" y="15701"/>
                      <a:pt x="4715" y="15523"/>
                    </a:cubicBezTo>
                    <a:cubicBezTo>
                      <a:pt x="4676" y="15487"/>
                      <a:pt x="4644" y="15452"/>
                      <a:pt x="4612" y="15416"/>
                    </a:cubicBezTo>
                    <a:cubicBezTo>
                      <a:pt x="4437" y="15236"/>
                      <a:pt x="4320" y="15047"/>
                      <a:pt x="4320" y="14850"/>
                    </a:cubicBezTo>
                    <a:cubicBezTo>
                      <a:pt x="4320" y="14650"/>
                      <a:pt x="4437" y="14462"/>
                      <a:pt x="4612" y="14281"/>
                    </a:cubicBezTo>
                    <a:cubicBezTo>
                      <a:pt x="4644" y="14246"/>
                      <a:pt x="4676" y="14210"/>
                      <a:pt x="4715" y="14176"/>
                    </a:cubicBezTo>
                    <a:cubicBezTo>
                      <a:pt x="4921" y="13998"/>
                      <a:pt x="5184" y="13829"/>
                      <a:pt x="5531" y="13677"/>
                    </a:cubicBezTo>
                    <a:cubicBezTo>
                      <a:pt x="5541" y="13674"/>
                      <a:pt x="5553" y="13671"/>
                      <a:pt x="5562" y="13667"/>
                    </a:cubicBezTo>
                    <a:cubicBezTo>
                      <a:pt x="5937" y="13507"/>
                      <a:pt x="6385" y="13364"/>
                      <a:pt x="6893" y="13244"/>
                    </a:cubicBezTo>
                    <a:cubicBezTo>
                      <a:pt x="6901" y="13242"/>
                      <a:pt x="6908" y="13240"/>
                      <a:pt x="6914" y="13238"/>
                    </a:cubicBezTo>
                    <a:cubicBezTo>
                      <a:pt x="7435" y="13117"/>
                      <a:pt x="8016" y="13018"/>
                      <a:pt x="8640" y="12948"/>
                    </a:cubicBezTo>
                    <a:cubicBezTo>
                      <a:pt x="9318" y="12873"/>
                      <a:pt x="10037" y="12825"/>
                      <a:pt x="10800" y="12825"/>
                    </a:cubicBezTo>
                    <a:cubicBezTo>
                      <a:pt x="11560" y="12825"/>
                      <a:pt x="12279" y="12873"/>
                      <a:pt x="12960" y="12948"/>
                    </a:cubicBezTo>
                    <a:cubicBezTo>
                      <a:pt x="13584" y="13018"/>
                      <a:pt x="14163" y="13117"/>
                      <a:pt x="14686" y="13238"/>
                    </a:cubicBezTo>
                    <a:cubicBezTo>
                      <a:pt x="14692" y="13240"/>
                      <a:pt x="14697" y="13242"/>
                      <a:pt x="14705" y="13244"/>
                    </a:cubicBezTo>
                    <a:cubicBezTo>
                      <a:pt x="15214" y="13364"/>
                      <a:pt x="15662" y="13507"/>
                      <a:pt x="16038" y="13667"/>
                    </a:cubicBezTo>
                    <a:cubicBezTo>
                      <a:pt x="16044" y="13671"/>
                      <a:pt x="16057" y="13674"/>
                      <a:pt x="16066" y="13677"/>
                    </a:cubicBezTo>
                    <a:cubicBezTo>
                      <a:pt x="16414" y="13829"/>
                      <a:pt x="16677" y="13998"/>
                      <a:pt x="16883" y="14176"/>
                    </a:cubicBezTo>
                    <a:cubicBezTo>
                      <a:pt x="16923" y="14210"/>
                      <a:pt x="16954" y="14246"/>
                      <a:pt x="16988" y="14281"/>
                    </a:cubicBezTo>
                    <a:cubicBezTo>
                      <a:pt x="17161" y="14462"/>
                      <a:pt x="17280" y="14650"/>
                      <a:pt x="17280" y="14850"/>
                    </a:cubicBezTo>
                    <a:cubicBezTo>
                      <a:pt x="17280" y="15047"/>
                      <a:pt x="17161" y="15236"/>
                      <a:pt x="16988" y="15416"/>
                    </a:cubicBezTo>
                    <a:moveTo>
                      <a:pt x="12960" y="19575"/>
                    </a:moveTo>
                    <a:cubicBezTo>
                      <a:pt x="12960" y="19948"/>
                      <a:pt x="11992" y="20249"/>
                      <a:pt x="10800" y="20249"/>
                    </a:cubicBezTo>
                    <a:cubicBezTo>
                      <a:pt x="9606" y="20249"/>
                      <a:pt x="8640" y="19948"/>
                      <a:pt x="8640" y="19575"/>
                    </a:cubicBezTo>
                    <a:lnTo>
                      <a:pt x="8640" y="18156"/>
                    </a:lnTo>
                    <a:cubicBezTo>
                      <a:pt x="9338" y="18201"/>
                      <a:pt x="10059" y="18225"/>
                      <a:pt x="10800" y="18225"/>
                    </a:cubicBezTo>
                    <a:cubicBezTo>
                      <a:pt x="11541" y="18225"/>
                      <a:pt x="12262" y="18201"/>
                      <a:pt x="12960" y="18156"/>
                    </a:cubicBezTo>
                    <a:cubicBezTo>
                      <a:pt x="12960" y="18156"/>
                      <a:pt x="12960" y="19575"/>
                      <a:pt x="12960" y="19575"/>
                    </a:cubicBezTo>
                    <a:close/>
                    <a:moveTo>
                      <a:pt x="8640" y="2025"/>
                    </a:moveTo>
                    <a:cubicBezTo>
                      <a:pt x="8640" y="1651"/>
                      <a:pt x="9606" y="1350"/>
                      <a:pt x="10800" y="1350"/>
                    </a:cubicBezTo>
                    <a:cubicBezTo>
                      <a:pt x="11992" y="1350"/>
                      <a:pt x="12960" y="1651"/>
                      <a:pt x="12960" y="2025"/>
                    </a:cubicBezTo>
                    <a:lnTo>
                      <a:pt x="12960" y="11542"/>
                    </a:lnTo>
                    <a:cubicBezTo>
                      <a:pt x="12262" y="11498"/>
                      <a:pt x="11541" y="11475"/>
                      <a:pt x="10800" y="11475"/>
                    </a:cubicBezTo>
                    <a:cubicBezTo>
                      <a:pt x="10059" y="11475"/>
                      <a:pt x="9338" y="11498"/>
                      <a:pt x="8640" y="11542"/>
                    </a:cubicBezTo>
                    <a:cubicBezTo>
                      <a:pt x="8640" y="11542"/>
                      <a:pt x="8640" y="2025"/>
                      <a:pt x="8640" y="2025"/>
                    </a:cubicBezTo>
                    <a:close/>
                    <a:moveTo>
                      <a:pt x="17280" y="12164"/>
                    </a:moveTo>
                    <a:lnTo>
                      <a:pt x="17280" y="2025"/>
                    </a:lnTo>
                    <a:cubicBezTo>
                      <a:pt x="17280" y="908"/>
                      <a:pt x="14373" y="0"/>
                      <a:pt x="10800" y="0"/>
                    </a:cubicBezTo>
                    <a:cubicBezTo>
                      <a:pt x="7225" y="0"/>
                      <a:pt x="4320" y="908"/>
                      <a:pt x="4320" y="2025"/>
                    </a:cubicBezTo>
                    <a:lnTo>
                      <a:pt x="4320" y="12164"/>
                    </a:lnTo>
                    <a:cubicBezTo>
                      <a:pt x="1710" y="12781"/>
                      <a:pt x="0" y="13749"/>
                      <a:pt x="0" y="14850"/>
                    </a:cubicBezTo>
                    <a:cubicBezTo>
                      <a:pt x="0" y="15950"/>
                      <a:pt x="1710" y="16918"/>
                      <a:pt x="4320" y="17534"/>
                    </a:cubicBezTo>
                    <a:lnTo>
                      <a:pt x="4320" y="19575"/>
                    </a:lnTo>
                    <a:cubicBezTo>
                      <a:pt x="4320" y="20691"/>
                      <a:pt x="7225" y="21599"/>
                      <a:pt x="10800" y="21599"/>
                    </a:cubicBezTo>
                    <a:cubicBezTo>
                      <a:pt x="14373" y="21599"/>
                      <a:pt x="17280" y="20691"/>
                      <a:pt x="17280" y="19575"/>
                    </a:cubicBezTo>
                    <a:lnTo>
                      <a:pt x="17280" y="17534"/>
                    </a:lnTo>
                    <a:cubicBezTo>
                      <a:pt x="19889" y="16918"/>
                      <a:pt x="21600" y="15950"/>
                      <a:pt x="21600" y="14850"/>
                    </a:cubicBezTo>
                    <a:cubicBezTo>
                      <a:pt x="21600" y="13749"/>
                      <a:pt x="19889" y="12781"/>
                      <a:pt x="17280" y="1216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4288" tIns="14288" rIns="14288" bIns="14288" anchor="ctr"/>
              <a:lstStyle/>
              <a:p>
                <a:pPr defTabSz="171450" hangingPunct="0"/>
                <a:endParaRPr lang="en-US" sz="1125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</p:grpSp>
      </p:grpSp>
      <p:sp>
        <p:nvSpPr>
          <p:cNvPr id="69" name="Shape 2">
            <a:extLst>
              <a:ext uri="{FF2B5EF4-FFF2-40B4-BE49-F238E27FC236}">
                <a16:creationId xmlns:a16="http://schemas.microsoft.com/office/drawing/2014/main" id="{9FF4660E-3606-B945-8202-20E9681576EB}"/>
              </a:ext>
            </a:extLst>
          </p:cNvPr>
          <p:cNvSpPr/>
          <p:nvPr/>
        </p:nvSpPr>
        <p:spPr>
          <a:xfrm>
            <a:off x="0" y="-1"/>
            <a:ext cx="9144000" cy="714375"/>
          </a:xfrm>
          <a:prstGeom prst="rect">
            <a:avLst/>
          </a:prstGeom>
          <a:solidFill>
            <a:srgbClr val="F7F7F7"/>
          </a:solidFill>
          <a:ln w="12700" cap="flat">
            <a:noFill/>
            <a:miter lim="400000"/>
          </a:ln>
          <a:effectLst>
            <a:outerShdw blurRad="12700" dist="12700" dir="5400000" rotWithShape="0">
              <a:srgbClr val="000000">
                <a:alpha val="15000"/>
              </a:srgbClr>
            </a:outerShdw>
          </a:effectLst>
        </p:spPr>
        <p:txBody>
          <a:bodyPr wrap="square" lIns="14288" tIns="14288" rIns="14288" bIns="14288" numCol="1" anchor="ctr">
            <a:noAutofit/>
          </a:bodyPr>
          <a:lstStyle/>
          <a:p>
            <a:pPr defTabSz="171450">
              <a:defRPr sz="3000" spc="29">
                <a:solidFill>
                  <a:srgbClr val="F5F5F5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>
              <a:latin typeface="Open Sans"/>
              <a:ea typeface="Open Sans"/>
              <a:cs typeface="Open San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2B223DE-1EDB-6241-A217-2A6C26070305}"/>
              </a:ext>
            </a:extLst>
          </p:cNvPr>
          <p:cNvSpPr>
            <a:spLocks/>
          </p:cNvSpPr>
          <p:nvPr/>
        </p:nvSpPr>
        <p:spPr bwMode="auto">
          <a:xfrm>
            <a:off x="116505" y="228009"/>
            <a:ext cx="9135507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70000"/>
              </a:lnSpc>
            </a:pPr>
            <a:r>
              <a:rPr lang="en-US" sz="2250" dirty="0">
                <a:latin typeface="Verdana Regular"/>
                <a:ea typeface="ＭＳ Ｐゴシック" charset="0"/>
                <a:cs typeface="Lato Light" charset="0"/>
                <a:sym typeface="Lato Light" charset="0"/>
              </a:rPr>
              <a:t>Go Where Your Organization Has Not Gone Before!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9239D3A-62A7-AE45-BFB4-4B6549606EDC}"/>
              </a:ext>
            </a:extLst>
          </p:cNvPr>
          <p:cNvSpPr txBox="1"/>
          <p:nvPr/>
        </p:nvSpPr>
        <p:spPr>
          <a:xfrm>
            <a:off x="987832" y="2658510"/>
            <a:ext cx="1506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DATA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28C2BE68-E926-B145-B409-A9709CE0E54E}"/>
              </a:ext>
            </a:extLst>
          </p:cNvPr>
          <p:cNvSpPr/>
          <p:nvPr/>
        </p:nvSpPr>
        <p:spPr>
          <a:xfrm>
            <a:off x="1390497" y="2519074"/>
            <a:ext cx="1083919" cy="240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9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complex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DBA03138-7DDC-3C41-8EAC-3DB2E2C4F168}"/>
              </a:ext>
            </a:extLst>
          </p:cNvPr>
          <p:cNvSpPr/>
          <p:nvPr/>
        </p:nvSpPr>
        <p:spPr>
          <a:xfrm>
            <a:off x="3330897" y="2571414"/>
            <a:ext cx="5359161" cy="733662"/>
          </a:xfrm>
          <a:prstGeom prst="rect">
            <a:avLst/>
          </a:prstGeom>
          <a:solidFill>
            <a:schemeClr val="bg1"/>
          </a:solidFill>
        </p:spPr>
        <p:txBody>
          <a:bodyPr wrap="square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Verdana"/>
                <a:ea typeface="Verdana"/>
                <a:cs typeface="Verdana"/>
              </a:rPr>
              <a:t>Variable data (or content) types with special characters, math, chemical formulae, etc.</a:t>
            </a:r>
          </a:p>
          <a:p>
            <a:pPr algn="l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Verdana"/>
                <a:ea typeface="Verdana"/>
                <a:cs typeface="Verdana"/>
              </a:rPr>
              <a:t>New levels of accuracy now possible with computer vision.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B3D0F6E-03F3-E741-BCB8-DC5916E803C2}"/>
              </a:ext>
            </a:extLst>
          </p:cNvPr>
          <p:cNvSpPr txBox="1"/>
          <p:nvPr/>
        </p:nvSpPr>
        <p:spPr>
          <a:xfrm>
            <a:off x="2228780" y="3764239"/>
            <a:ext cx="1337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BUDGET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9EB5AE83-8D1B-7B43-A9B7-9141086FAD67}"/>
              </a:ext>
            </a:extLst>
          </p:cNvPr>
          <p:cNvSpPr/>
          <p:nvPr/>
        </p:nvSpPr>
        <p:spPr>
          <a:xfrm>
            <a:off x="2462467" y="3624804"/>
            <a:ext cx="1083919" cy="240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9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security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F17A9BD8-23A2-EE46-AC22-5750A04B970B}"/>
              </a:ext>
            </a:extLst>
          </p:cNvPr>
          <p:cNvGrpSpPr/>
          <p:nvPr/>
        </p:nvGrpSpPr>
        <p:grpSpPr>
          <a:xfrm>
            <a:off x="3713971" y="3732711"/>
            <a:ext cx="240786" cy="240786"/>
            <a:chOff x="8216107" y="2577307"/>
            <a:chExt cx="464344" cy="464344"/>
          </a:xfrm>
          <a:solidFill>
            <a:schemeClr val="bg1"/>
          </a:solidFill>
        </p:grpSpPr>
        <p:sp>
          <p:nvSpPr>
            <p:cNvPr id="81" name="AutoShape 52">
              <a:extLst>
                <a:ext uri="{FF2B5EF4-FFF2-40B4-BE49-F238E27FC236}">
                  <a16:creationId xmlns:a16="http://schemas.microsoft.com/office/drawing/2014/main" id="{CA2225AE-B1E9-8848-9C91-A8C889C7966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6107" y="2577307"/>
              <a:ext cx="464344" cy="464344"/>
            </a:xfrm>
            <a:custGeom>
              <a:avLst/>
              <a:gdLst>
                <a:gd name="T0" fmla="+- 0 10800 87"/>
                <a:gd name="T1" fmla="*/ T0 w 21426"/>
                <a:gd name="T2" fmla="+- 0 10799 73"/>
                <a:gd name="T3" fmla="*/ 10799 h 21453"/>
                <a:gd name="T4" fmla="+- 0 10800 87"/>
                <a:gd name="T5" fmla="*/ T4 w 21426"/>
                <a:gd name="T6" fmla="+- 0 10799 73"/>
                <a:gd name="T7" fmla="*/ 10799 h 21453"/>
                <a:gd name="T8" fmla="+- 0 10800 87"/>
                <a:gd name="T9" fmla="*/ T8 w 21426"/>
                <a:gd name="T10" fmla="+- 0 10799 73"/>
                <a:gd name="T11" fmla="*/ 10799 h 21453"/>
                <a:gd name="T12" fmla="+- 0 10800 87"/>
                <a:gd name="T13" fmla="*/ T12 w 21426"/>
                <a:gd name="T14" fmla="+- 0 10799 73"/>
                <a:gd name="T15" fmla="*/ 10799 h 2145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426" h="21453">
                  <a:moveTo>
                    <a:pt x="8034" y="20112"/>
                  </a:moveTo>
                  <a:cubicBezTo>
                    <a:pt x="5816" y="17892"/>
                    <a:pt x="3556" y="15628"/>
                    <a:pt x="1338" y="13408"/>
                  </a:cubicBezTo>
                  <a:cubicBezTo>
                    <a:pt x="3241" y="7240"/>
                    <a:pt x="11488" y="7509"/>
                    <a:pt x="13391" y="1341"/>
                  </a:cubicBezTo>
                  <a:cubicBezTo>
                    <a:pt x="15609" y="3560"/>
                    <a:pt x="17869" y="5825"/>
                    <a:pt x="20087" y="8045"/>
                  </a:cubicBezTo>
                  <a:cubicBezTo>
                    <a:pt x="18184" y="14212"/>
                    <a:pt x="9937" y="13944"/>
                    <a:pt x="8034" y="20112"/>
                  </a:cubicBezTo>
                  <a:moveTo>
                    <a:pt x="21034" y="7097"/>
                  </a:moveTo>
                  <a:lnTo>
                    <a:pt x="14338" y="393"/>
                  </a:lnTo>
                  <a:cubicBezTo>
                    <a:pt x="14006" y="60"/>
                    <a:pt x="13525" y="-73"/>
                    <a:pt x="13069" y="39"/>
                  </a:cubicBezTo>
                  <a:cubicBezTo>
                    <a:pt x="12828" y="98"/>
                    <a:pt x="12614" y="222"/>
                    <a:pt x="12444" y="393"/>
                  </a:cubicBezTo>
                  <a:cubicBezTo>
                    <a:pt x="12292" y="545"/>
                    <a:pt x="12177" y="733"/>
                    <a:pt x="12112" y="944"/>
                  </a:cubicBezTo>
                  <a:cubicBezTo>
                    <a:pt x="11808" y="1929"/>
                    <a:pt x="11283" y="2785"/>
                    <a:pt x="10507" y="3562"/>
                  </a:cubicBezTo>
                  <a:cubicBezTo>
                    <a:pt x="9471" y="4598"/>
                    <a:pt x="8121" y="5384"/>
                    <a:pt x="6693" y="6214"/>
                  </a:cubicBezTo>
                  <a:cubicBezTo>
                    <a:pt x="5177" y="7094"/>
                    <a:pt x="3611" y="8006"/>
                    <a:pt x="2328" y="9290"/>
                  </a:cubicBezTo>
                  <a:cubicBezTo>
                    <a:pt x="1237" y="10383"/>
                    <a:pt x="493" y="11600"/>
                    <a:pt x="59" y="13011"/>
                  </a:cubicBezTo>
                  <a:cubicBezTo>
                    <a:pt x="-87" y="13488"/>
                    <a:pt x="40" y="14004"/>
                    <a:pt x="391" y="14356"/>
                  </a:cubicBezTo>
                  <a:lnTo>
                    <a:pt x="7087" y="21060"/>
                  </a:lnTo>
                  <a:cubicBezTo>
                    <a:pt x="7419" y="21393"/>
                    <a:pt x="7900" y="21526"/>
                    <a:pt x="8356" y="21414"/>
                  </a:cubicBezTo>
                  <a:cubicBezTo>
                    <a:pt x="8597" y="21354"/>
                    <a:pt x="8811" y="21231"/>
                    <a:pt x="8981" y="21060"/>
                  </a:cubicBezTo>
                  <a:cubicBezTo>
                    <a:pt x="9133" y="20908"/>
                    <a:pt x="9248" y="20720"/>
                    <a:pt x="9314" y="20508"/>
                  </a:cubicBezTo>
                  <a:cubicBezTo>
                    <a:pt x="9617" y="19523"/>
                    <a:pt x="10142" y="18667"/>
                    <a:pt x="10918" y="17890"/>
                  </a:cubicBezTo>
                  <a:cubicBezTo>
                    <a:pt x="11954" y="16853"/>
                    <a:pt x="13304" y="16069"/>
                    <a:pt x="14733" y="15239"/>
                  </a:cubicBezTo>
                  <a:cubicBezTo>
                    <a:pt x="16248" y="14357"/>
                    <a:pt x="17814" y="13446"/>
                    <a:pt x="19097" y="12162"/>
                  </a:cubicBezTo>
                  <a:cubicBezTo>
                    <a:pt x="20188" y="11070"/>
                    <a:pt x="20932" y="9852"/>
                    <a:pt x="21366" y="8440"/>
                  </a:cubicBezTo>
                  <a:cubicBezTo>
                    <a:pt x="21512" y="7965"/>
                    <a:pt x="21385" y="7448"/>
                    <a:pt x="21034" y="709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4288" tIns="14288" rIns="14288" bIns="14288" anchor="ctr"/>
            <a:lstStyle/>
            <a:p>
              <a:pPr defTabSz="171450" hangingPunct="0"/>
              <a:endParaRPr lang="en-US" sz="1125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82" name="AutoShape 53">
              <a:extLst>
                <a:ext uri="{FF2B5EF4-FFF2-40B4-BE49-F238E27FC236}">
                  <a16:creationId xmlns:a16="http://schemas.microsoft.com/office/drawing/2014/main" id="{08161475-1B3B-7248-A353-7B4D86051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0732" y="2736850"/>
              <a:ext cx="125413" cy="130175"/>
            </a:xfrm>
            <a:custGeom>
              <a:avLst/>
              <a:gdLst>
                <a:gd name="T0" fmla="+- 0 10801 59"/>
                <a:gd name="T1" fmla="*/ T0 w 21484"/>
                <a:gd name="T2" fmla="+- 0 10799 41"/>
                <a:gd name="T3" fmla="*/ 10799 h 21516"/>
                <a:gd name="T4" fmla="+- 0 10801 59"/>
                <a:gd name="T5" fmla="*/ T4 w 21484"/>
                <a:gd name="T6" fmla="+- 0 10799 41"/>
                <a:gd name="T7" fmla="*/ 10799 h 21516"/>
                <a:gd name="T8" fmla="+- 0 10801 59"/>
                <a:gd name="T9" fmla="*/ T8 w 21484"/>
                <a:gd name="T10" fmla="+- 0 10799 41"/>
                <a:gd name="T11" fmla="*/ 10799 h 21516"/>
                <a:gd name="T12" fmla="+- 0 10801 59"/>
                <a:gd name="T13" fmla="*/ T12 w 21484"/>
                <a:gd name="T14" fmla="+- 0 10799 41"/>
                <a:gd name="T15" fmla="*/ 10799 h 2151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484" h="21516">
                  <a:moveTo>
                    <a:pt x="17511" y="14987"/>
                  </a:moveTo>
                  <a:cubicBezTo>
                    <a:pt x="17287" y="15384"/>
                    <a:pt x="17032" y="15740"/>
                    <a:pt x="16731" y="16049"/>
                  </a:cubicBezTo>
                  <a:cubicBezTo>
                    <a:pt x="15340" y="14692"/>
                    <a:pt x="13947" y="13205"/>
                    <a:pt x="12559" y="11675"/>
                  </a:cubicBezTo>
                  <a:cubicBezTo>
                    <a:pt x="12912" y="11521"/>
                    <a:pt x="13287" y="11362"/>
                    <a:pt x="13689" y="11198"/>
                  </a:cubicBezTo>
                  <a:cubicBezTo>
                    <a:pt x="14092" y="11034"/>
                    <a:pt x="14494" y="10927"/>
                    <a:pt x="14895" y="10861"/>
                  </a:cubicBezTo>
                  <a:cubicBezTo>
                    <a:pt x="15308" y="10801"/>
                    <a:pt x="15715" y="10819"/>
                    <a:pt x="16122" y="10913"/>
                  </a:cubicBezTo>
                  <a:cubicBezTo>
                    <a:pt x="16527" y="11011"/>
                    <a:pt x="16909" y="11222"/>
                    <a:pt x="17262" y="11554"/>
                  </a:cubicBezTo>
                  <a:cubicBezTo>
                    <a:pt x="17612" y="11890"/>
                    <a:pt x="17835" y="12244"/>
                    <a:pt x="17923" y="12620"/>
                  </a:cubicBezTo>
                  <a:cubicBezTo>
                    <a:pt x="18020" y="13004"/>
                    <a:pt x="18025" y="13392"/>
                    <a:pt x="17958" y="13789"/>
                  </a:cubicBezTo>
                  <a:cubicBezTo>
                    <a:pt x="17883" y="14187"/>
                    <a:pt x="17738" y="14585"/>
                    <a:pt x="17511" y="14987"/>
                  </a:cubicBezTo>
                  <a:moveTo>
                    <a:pt x="5799" y="10193"/>
                  </a:moveTo>
                  <a:cubicBezTo>
                    <a:pt x="5096" y="10221"/>
                    <a:pt x="4482" y="9996"/>
                    <a:pt x="3946" y="9496"/>
                  </a:cubicBezTo>
                  <a:cubicBezTo>
                    <a:pt x="3717" y="9285"/>
                    <a:pt x="3558" y="9028"/>
                    <a:pt x="3461" y="8724"/>
                  </a:cubicBezTo>
                  <a:cubicBezTo>
                    <a:pt x="3359" y="8420"/>
                    <a:pt x="3326" y="8088"/>
                    <a:pt x="3366" y="7723"/>
                  </a:cubicBezTo>
                  <a:cubicBezTo>
                    <a:pt x="3397" y="7363"/>
                    <a:pt x="3509" y="6989"/>
                    <a:pt x="3703" y="6610"/>
                  </a:cubicBezTo>
                  <a:cubicBezTo>
                    <a:pt x="3889" y="6231"/>
                    <a:pt x="4160" y="5852"/>
                    <a:pt x="4510" y="5487"/>
                  </a:cubicBezTo>
                  <a:cubicBezTo>
                    <a:pt x="5768" y="6694"/>
                    <a:pt x="7022" y="8018"/>
                    <a:pt x="8282" y="9388"/>
                  </a:cubicBezTo>
                  <a:cubicBezTo>
                    <a:pt x="7330" y="9893"/>
                    <a:pt x="6501" y="10164"/>
                    <a:pt x="5799" y="10193"/>
                  </a:cubicBezTo>
                  <a:moveTo>
                    <a:pt x="19678" y="8570"/>
                  </a:moveTo>
                  <a:cubicBezTo>
                    <a:pt x="18868" y="7915"/>
                    <a:pt x="18055" y="7470"/>
                    <a:pt x="17235" y="7250"/>
                  </a:cubicBezTo>
                  <a:cubicBezTo>
                    <a:pt x="16421" y="7031"/>
                    <a:pt x="15603" y="6942"/>
                    <a:pt x="14779" y="6998"/>
                  </a:cubicBezTo>
                  <a:cubicBezTo>
                    <a:pt x="13964" y="7059"/>
                    <a:pt x="13130" y="7236"/>
                    <a:pt x="12296" y="7545"/>
                  </a:cubicBezTo>
                  <a:cubicBezTo>
                    <a:pt x="11462" y="7859"/>
                    <a:pt x="10625" y="8200"/>
                    <a:pt x="9782" y="8593"/>
                  </a:cubicBezTo>
                  <a:cubicBezTo>
                    <a:pt x="8448" y="7115"/>
                    <a:pt x="7114" y="5658"/>
                    <a:pt x="5778" y="4299"/>
                  </a:cubicBezTo>
                  <a:cubicBezTo>
                    <a:pt x="6382" y="3775"/>
                    <a:pt x="6963" y="3509"/>
                    <a:pt x="7526" y="3490"/>
                  </a:cubicBezTo>
                  <a:cubicBezTo>
                    <a:pt x="8088" y="3467"/>
                    <a:pt x="8631" y="3523"/>
                    <a:pt x="9145" y="3649"/>
                  </a:cubicBezTo>
                  <a:cubicBezTo>
                    <a:pt x="9669" y="3775"/>
                    <a:pt x="10149" y="3883"/>
                    <a:pt x="10590" y="3967"/>
                  </a:cubicBezTo>
                  <a:cubicBezTo>
                    <a:pt x="11038" y="4051"/>
                    <a:pt x="11424" y="3958"/>
                    <a:pt x="11765" y="3682"/>
                  </a:cubicBezTo>
                  <a:cubicBezTo>
                    <a:pt x="12123" y="3382"/>
                    <a:pt x="12321" y="2994"/>
                    <a:pt x="12351" y="2526"/>
                  </a:cubicBezTo>
                  <a:cubicBezTo>
                    <a:pt x="12376" y="2054"/>
                    <a:pt x="12189" y="1596"/>
                    <a:pt x="11782" y="1147"/>
                  </a:cubicBezTo>
                  <a:cubicBezTo>
                    <a:pt x="11258" y="569"/>
                    <a:pt x="10630" y="216"/>
                    <a:pt x="9872" y="85"/>
                  </a:cubicBezTo>
                  <a:cubicBezTo>
                    <a:pt x="9126" y="-41"/>
                    <a:pt x="8358" y="-30"/>
                    <a:pt x="7564" y="136"/>
                  </a:cubicBezTo>
                  <a:cubicBezTo>
                    <a:pt x="6780" y="309"/>
                    <a:pt x="6032" y="595"/>
                    <a:pt x="5324" y="997"/>
                  </a:cubicBezTo>
                  <a:cubicBezTo>
                    <a:pt x="4617" y="1399"/>
                    <a:pt x="4048" y="1811"/>
                    <a:pt x="3626" y="2213"/>
                  </a:cubicBezTo>
                  <a:cubicBezTo>
                    <a:pt x="3464" y="2066"/>
                    <a:pt x="3302" y="1918"/>
                    <a:pt x="3141" y="1773"/>
                  </a:cubicBezTo>
                  <a:cubicBezTo>
                    <a:pt x="2963" y="1614"/>
                    <a:pt x="2739" y="1530"/>
                    <a:pt x="2471" y="1535"/>
                  </a:cubicBezTo>
                  <a:cubicBezTo>
                    <a:pt x="2200" y="1535"/>
                    <a:pt x="1977" y="1647"/>
                    <a:pt x="1793" y="1853"/>
                  </a:cubicBezTo>
                  <a:cubicBezTo>
                    <a:pt x="1615" y="2054"/>
                    <a:pt x="1530" y="2288"/>
                    <a:pt x="1565" y="2536"/>
                  </a:cubicBezTo>
                  <a:cubicBezTo>
                    <a:pt x="1589" y="2793"/>
                    <a:pt x="1696" y="2989"/>
                    <a:pt x="1880" y="3139"/>
                  </a:cubicBezTo>
                  <a:cubicBezTo>
                    <a:pt x="2044" y="3270"/>
                    <a:pt x="2203" y="3401"/>
                    <a:pt x="2364" y="3537"/>
                  </a:cubicBezTo>
                  <a:cubicBezTo>
                    <a:pt x="1731" y="4276"/>
                    <a:pt x="1207" y="5094"/>
                    <a:pt x="795" y="5957"/>
                  </a:cubicBezTo>
                  <a:cubicBezTo>
                    <a:pt x="378" y="6820"/>
                    <a:pt x="130" y="7676"/>
                    <a:pt x="37" y="8509"/>
                  </a:cubicBezTo>
                  <a:cubicBezTo>
                    <a:pt x="-59" y="9346"/>
                    <a:pt x="33" y="10113"/>
                    <a:pt x="298" y="10824"/>
                  </a:cubicBezTo>
                  <a:cubicBezTo>
                    <a:pt x="566" y="11540"/>
                    <a:pt x="1056" y="12148"/>
                    <a:pt x="1774" y="12723"/>
                  </a:cubicBezTo>
                  <a:cubicBezTo>
                    <a:pt x="2942" y="13658"/>
                    <a:pt x="4321" y="14056"/>
                    <a:pt x="5915" y="13967"/>
                  </a:cubicBezTo>
                  <a:cubicBezTo>
                    <a:pt x="7507" y="13874"/>
                    <a:pt x="9223" y="13415"/>
                    <a:pt x="11064" y="12461"/>
                  </a:cubicBezTo>
                  <a:cubicBezTo>
                    <a:pt x="12532" y="14093"/>
                    <a:pt x="14002" y="15716"/>
                    <a:pt x="15470" y="17223"/>
                  </a:cubicBezTo>
                  <a:cubicBezTo>
                    <a:pt x="14849" y="17728"/>
                    <a:pt x="14305" y="18018"/>
                    <a:pt x="13826" y="18111"/>
                  </a:cubicBezTo>
                  <a:cubicBezTo>
                    <a:pt x="13344" y="18210"/>
                    <a:pt x="12917" y="18200"/>
                    <a:pt x="12530" y="18088"/>
                  </a:cubicBezTo>
                  <a:cubicBezTo>
                    <a:pt x="12142" y="17971"/>
                    <a:pt x="11782" y="17803"/>
                    <a:pt x="11455" y="17587"/>
                  </a:cubicBezTo>
                  <a:cubicBezTo>
                    <a:pt x="11125" y="17368"/>
                    <a:pt x="10799" y="17181"/>
                    <a:pt x="10474" y="17026"/>
                  </a:cubicBezTo>
                  <a:cubicBezTo>
                    <a:pt x="10154" y="16872"/>
                    <a:pt x="9823" y="16788"/>
                    <a:pt x="9486" y="16783"/>
                  </a:cubicBezTo>
                  <a:cubicBezTo>
                    <a:pt x="9145" y="16778"/>
                    <a:pt x="8785" y="16937"/>
                    <a:pt x="8388" y="17265"/>
                  </a:cubicBezTo>
                  <a:cubicBezTo>
                    <a:pt x="7981" y="17606"/>
                    <a:pt x="7777" y="18004"/>
                    <a:pt x="7777" y="18453"/>
                  </a:cubicBezTo>
                  <a:cubicBezTo>
                    <a:pt x="7777" y="18897"/>
                    <a:pt x="7991" y="19351"/>
                    <a:pt x="8408" y="19809"/>
                  </a:cubicBezTo>
                  <a:cubicBezTo>
                    <a:pt x="8830" y="20268"/>
                    <a:pt x="9379" y="20651"/>
                    <a:pt x="10042" y="20955"/>
                  </a:cubicBezTo>
                  <a:cubicBezTo>
                    <a:pt x="10708" y="21259"/>
                    <a:pt x="11455" y="21451"/>
                    <a:pt x="12279" y="21502"/>
                  </a:cubicBezTo>
                  <a:cubicBezTo>
                    <a:pt x="13103" y="21559"/>
                    <a:pt x="13970" y="21437"/>
                    <a:pt x="14886" y="21109"/>
                  </a:cubicBezTo>
                  <a:cubicBezTo>
                    <a:pt x="15807" y="20787"/>
                    <a:pt x="16721" y="20202"/>
                    <a:pt x="17617" y="19332"/>
                  </a:cubicBezTo>
                  <a:cubicBezTo>
                    <a:pt x="18051" y="19739"/>
                    <a:pt x="18489" y="20127"/>
                    <a:pt x="18921" y="20501"/>
                  </a:cubicBezTo>
                  <a:cubicBezTo>
                    <a:pt x="19107" y="20656"/>
                    <a:pt x="19328" y="20731"/>
                    <a:pt x="19601" y="20712"/>
                  </a:cubicBezTo>
                  <a:cubicBezTo>
                    <a:pt x="19861" y="20703"/>
                    <a:pt x="20090" y="20586"/>
                    <a:pt x="20269" y="20375"/>
                  </a:cubicBezTo>
                  <a:cubicBezTo>
                    <a:pt x="20455" y="20160"/>
                    <a:pt x="20532" y="19921"/>
                    <a:pt x="20503" y="19674"/>
                  </a:cubicBezTo>
                  <a:cubicBezTo>
                    <a:pt x="20477" y="19421"/>
                    <a:pt x="20371" y="19229"/>
                    <a:pt x="20192" y="19089"/>
                  </a:cubicBezTo>
                  <a:cubicBezTo>
                    <a:pt x="19755" y="18752"/>
                    <a:pt x="19321" y="18397"/>
                    <a:pt x="18884" y="18022"/>
                  </a:cubicBezTo>
                  <a:cubicBezTo>
                    <a:pt x="19626" y="17143"/>
                    <a:pt x="20221" y="16217"/>
                    <a:pt x="20664" y="15300"/>
                  </a:cubicBezTo>
                  <a:cubicBezTo>
                    <a:pt x="21103" y="14379"/>
                    <a:pt x="21367" y="13490"/>
                    <a:pt x="21453" y="12667"/>
                  </a:cubicBezTo>
                  <a:cubicBezTo>
                    <a:pt x="21540" y="11839"/>
                    <a:pt x="21439" y="11091"/>
                    <a:pt x="21159" y="10412"/>
                  </a:cubicBezTo>
                  <a:cubicBezTo>
                    <a:pt x="20880" y="9725"/>
                    <a:pt x="20386" y="9135"/>
                    <a:pt x="19678" y="857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4288" tIns="14288" rIns="14288" bIns="14288" anchor="ctr"/>
            <a:lstStyle/>
            <a:p>
              <a:pPr defTabSz="171450" hangingPunct="0"/>
              <a:endParaRPr lang="en-US" sz="1125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83" name="AutoShape 54">
              <a:extLst>
                <a:ext uri="{FF2B5EF4-FFF2-40B4-BE49-F238E27FC236}">
                  <a16:creationId xmlns:a16="http://schemas.microsoft.com/office/drawing/2014/main" id="{94976C47-2ACF-E142-B6C0-D26AAB1DD34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5650" y="2896394"/>
              <a:ext cx="70644" cy="73819"/>
            </a:xfrm>
            <a:custGeom>
              <a:avLst/>
              <a:gdLst>
                <a:gd name="T0" fmla="+- 0 10791 197"/>
                <a:gd name="T1" fmla="*/ T0 w 21188"/>
                <a:gd name="T2" fmla="+- 0 10794 193"/>
                <a:gd name="T3" fmla="*/ 10794 h 21203"/>
                <a:gd name="T4" fmla="+- 0 10791 197"/>
                <a:gd name="T5" fmla="*/ T4 w 21188"/>
                <a:gd name="T6" fmla="+- 0 10794 193"/>
                <a:gd name="T7" fmla="*/ 10794 h 21203"/>
                <a:gd name="T8" fmla="+- 0 10791 197"/>
                <a:gd name="T9" fmla="*/ T8 w 21188"/>
                <a:gd name="T10" fmla="+- 0 10794 193"/>
                <a:gd name="T11" fmla="*/ 10794 h 21203"/>
                <a:gd name="T12" fmla="+- 0 10791 197"/>
                <a:gd name="T13" fmla="*/ T12 w 21188"/>
                <a:gd name="T14" fmla="+- 0 10794 193"/>
                <a:gd name="T15" fmla="*/ 10794 h 2120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88" h="21203">
                  <a:moveTo>
                    <a:pt x="17615" y="468"/>
                  </a:moveTo>
                  <a:lnTo>
                    <a:pt x="17606" y="468"/>
                  </a:lnTo>
                  <a:cubicBezTo>
                    <a:pt x="14870" y="2476"/>
                    <a:pt x="12200" y="4590"/>
                    <a:pt x="9727" y="6958"/>
                  </a:cubicBezTo>
                  <a:cubicBezTo>
                    <a:pt x="7348" y="9227"/>
                    <a:pt x="5200" y="11619"/>
                    <a:pt x="3329" y="14060"/>
                  </a:cubicBezTo>
                  <a:lnTo>
                    <a:pt x="341" y="17962"/>
                  </a:lnTo>
                  <a:lnTo>
                    <a:pt x="350" y="17970"/>
                  </a:lnTo>
                  <a:cubicBezTo>
                    <a:pt x="-197" y="18786"/>
                    <a:pt x="-106" y="19880"/>
                    <a:pt x="638" y="20590"/>
                  </a:cubicBezTo>
                  <a:cubicBezTo>
                    <a:pt x="1491" y="21407"/>
                    <a:pt x="2889" y="21407"/>
                    <a:pt x="3746" y="20590"/>
                  </a:cubicBezTo>
                  <a:cubicBezTo>
                    <a:pt x="3877" y="20460"/>
                    <a:pt x="3984" y="20321"/>
                    <a:pt x="4069" y="20174"/>
                  </a:cubicBezTo>
                  <a:lnTo>
                    <a:pt x="6867" y="16517"/>
                  </a:lnTo>
                  <a:cubicBezTo>
                    <a:pt x="8601" y="14255"/>
                    <a:pt x="10606" y="12027"/>
                    <a:pt x="12824" y="9913"/>
                  </a:cubicBezTo>
                  <a:cubicBezTo>
                    <a:pt x="15281" y="7570"/>
                    <a:pt x="17557" y="5758"/>
                    <a:pt x="20329" y="3749"/>
                  </a:cubicBezTo>
                  <a:lnTo>
                    <a:pt x="20321" y="3741"/>
                  </a:lnTo>
                  <a:cubicBezTo>
                    <a:pt x="20400" y="3684"/>
                    <a:pt x="20473" y="3635"/>
                    <a:pt x="20543" y="3570"/>
                  </a:cubicBezTo>
                  <a:cubicBezTo>
                    <a:pt x="21402" y="2753"/>
                    <a:pt x="21402" y="1427"/>
                    <a:pt x="20543" y="606"/>
                  </a:cubicBezTo>
                  <a:cubicBezTo>
                    <a:pt x="19742" y="-161"/>
                    <a:pt x="18472" y="-193"/>
                    <a:pt x="17615" y="46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4288" tIns="14288" rIns="14288" bIns="14288" anchor="ctr"/>
            <a:lstStyle/>
            <a:p>
              <a:pPr defTabSz="171450" hangingPunct="0"/>
              <a:endParaRPr lang="en-US" sz="1125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84" name="AutoShape 55">
              <a:extLst>
                <a:ext uri="{FF2B5EF4-FFF2-40B4-BE49-F238E27FC236}">
                  <a16:creationId xmlns:a16="http://schemas.microsoft.com/office/drawing/2014/main" id="{A4AB22BE-C273-FD4A-87A0-C25DDC5567C7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8675" y="2649538"/>
              <a:ext cx="71438" cy="74613"/>
            </a:xfrm>
            <a:custGeom>
              <a:avLst/>
              <a:gdLst>
                <a:gd name="T0" fmla="+- 0 10803 213"/>
                <a:gd name="T1" fmla="*/ T0 w 21180"/>
                <a:gd name="T2" fmla="+- 0 10801 203"/>
                <a:gd name="T3" fmla="*/ 10801 h 21196"/>
                <a:gd name="T4" fmla="+- 0 10803 213"/>
                <a:gd name="T5" fmla="*/ T4 w 21180"/>
                <a:gd name="T6" fmla="+- 0 10801 203"/>
                <a:gd name="T7" fmla="*/ 10801 h 21196"/>
                <a:gd name="T8" fmla="+- 0 10803 213"/>
                <a:gd name="T9" fmla="*/ T8 w 21180"/>
                <a:gd name="T10" fmla="+- 0 10801 203"/>
                <a:gd name="T11" fmla="*/ 10801 h 21196"/>
                <a:gd name="T12" fmla="+- 0 10803 213"/>
                <a:gd name="T13" fmla="*/ T12 w 21180"/>
                <a:gd name="T14" fmla="+- 0 10801 203"/>
                <a:gd name="T15" fmla="*/ 10801 h 2119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80" h="21196">
                  <a:moveTo>
                    <a:pt x="8372" y="11356"/>
                  </a:moveTo>
                  <a:cubicBezTo>
                    <a:pt x="6122" y="13508"/>
                    <a:pt x="3675" y="15444"/>
                    <a:pt x="1144" y="17292"/>
                  </a:cubicBezTo>
                  <a:cubicBezTo>
                    <a:pt x="963" y="17388"/>
                    <a:pt x="786" y="17493"/>
                    <a:pt x="637" y="17645"/>
                  </a:cubicBezTo>
                  <a:cubicBezTo>
                    <a:pt x="-213" y="18457"/>
                    <a:pt x="-213" y="19774"/>
                    <a:pt x="637" y="20585"/>
                  </a:cubicBezTo>
                  <a:cubicBezTo>
                    <a:pt x="1464" y="21380"/>
                    <a:pt x="2796" y="21397"/>
                    <a:pt x="3652" y="20641"/>
                  </a:cubicBezTo>
                  <a:lnTo>
                    <a:pt x="3665" y="20649"/>
                  </a:lnTo>
                  <a:cubicBezTo>
                    <a:pt x="6364" y="18673"/>
                    <a:pt x="8988" y="16581"/>
                    <a:pt x="11419" y="14263"/>
                  </a:cubicBezTo>
                  <a:cubicBezTo>
                    <a:pt x="13759" y="12030"/>
                    <a:pt x="15873" y="9685"/>
                    <a:pt x="17715" y="7283"/>
                  </a:cubicBezTo>
                  <a:lnTo>
                    <a:pt x="20663" y="3427"/>
                  </a:lnTo>
                  <a:lnTo>
                    <a:pt x="20654" y="3419"/>
                  </a:lnTo>
                  <a:cubicBezTo>
                    <a:pt x="21386" y="2600"/>
                    <a:pt x="21357" y="1379"/>
                    <a:pt x="20541" y="608"/>
                  </a:cubicBezTo>
                  <a:cubicBezTo>
                    <a:pt x="19697" y="-203"/>
                    <a:pt x="18323" y="-203"/>
                    <a:pt x="17468" y="608"/>
                  </a:cubicBezTo>
                  <a:cubicBezTo>
                    <a:pt x="17313" y="760"/>
                    <a:pt x="17197" y="937"/>
                    <a:pt x="17094" y="1114"/>
                  </a:cubicBezTo>
                  <a:lnTo>
                    <a:pt x="14228" y="4857"/>
                  </a:lnTo>
                  <a:cubicBezTo>
                    <a:pt x="12526" y="7090"/>
                    <a:pt x="10552" y="9275"/>
                    <a:pt x="8372" y="1135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4288" tIns="14288" rIns="14288" bIns="14288" anchor="ctr"/>
            <a:lstStyle/>
            <a:p>
              <a:pPr defTabSz="171450" hangingPunct="0"/>
              <a:endParaRPr lang="en-US" sz="1125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pic>
        <p:nvPicPr>
          <p:cNvPr id="85" name="Picture 84">
            <a:extLst>
              <a:ext uri="{FF2B5EF4-FFF2-40B4-BE49-F238E27FC236}">
                <a16:creationId xmlns:a16="http://schemas.microsoft.com/office/drawing/2014/main" id="{BA4DB997-13E9-F348-8988-61543462AF4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lum bright="100000" contrast="100000"/>
          </a:blip>
          <a:stretch>
            <a:fillRect/>
          </a:stretch>
        </p:blipFill>
        <p:spPr>
          <a:xfrm>
            <a:off x="2606593" y="2570912"/>
            <a:ext cx="324759" cy="3247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F7A26E-1544-8B48-85DC-98F2C2850F82}"/>
              </a:ext>
            </a:extLst>
          </p:cNvPr>
          <p:cNvSpPr txBox="1"/>
          <p:nvPr/>
        </p:nvSpPr>
        <p:spPr>
          <a:xfrm>
            <a:off x="1299029" y="711606"/>
            <a:ext cx="7775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AI enables organizations to revisit high-value, but previously impractical, high-cost projects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A53D0CE-0E0D-2F4C-B28D-931C3ACD545F}"/>
              </a:ext>
            </a:extLst>
          </p:cNvPr>
          <p:cNvSpPr txBox="1"/>
          <p:nvPr/>
        </p:nvSpPr>
        <p:spPr>
          <a:xfrm>
            <a:off x="3330897" y="2385013"/>
            <a:ext cx="282087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Complex data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47D62A-9651-44F4-A975-4FB6FA764385}"/>
              </a:ext>
            </a:extLst>
          </p:cNvPr>
          <p:cNvSpPr txBox="1"/>
          <p:nvPr/>
        </p:nvSpPr>
        <p:spPr>
          <a:xfrm>
            <a:off x="2255714" y="1371420"/>
            <a:ext cx="6539164" cy="9182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Ongoing transformation</a:t>
            </a:r>
          </a:p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Iterate and extract intelligence from previously digitized content (including paper, images, PDF). </a:t>
            </a:r>
          </a:p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Achieve more than was feasible before!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063626B-DCFE-C244-B596-5C94E82EB142}"/>
              </a:ext>
            </a:extLst>
          </p:cNvPr>
          <p:cNvSpPr txBox="1"/>
          <p:nvPr/>
        </p:nvSpPr>
        <p:spPr>
          <a:xfrm>
            <a:off x="4342864" y="3452163"/>
            <a:ext cx="282087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Security and automation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724CA812-0AB8-9C45-B9C8-1D72D0FD33BC}"/>
              </a:ext>
            </a:extLst>
          </p:cNvPr>
          <p:cNvSpPr/>
          <p:nvPr/>
        </p:nvSpPr>
        <p:spPr>
          <a:xfrm>
            <a:off x="4330862" y="3636600"/>
            <a:ext cx="4958832" cy="1124347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Verdana"/>
                <a:ea typeface="Verdana"/>
                <a:cs typeface="Verdana"/>
              </a:rPr>
              <a:t>Cost-effective solutions that deals with confidential or sensitive data.</a:t>
            </a:r>
          </a:p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Verdana"/>
                <a:ea typeface="Verdana"/>
                <a:cs typeface="Verdana"/>
              </a:rPr>
              <a:t>New AI techniques provide capabilities previously impossible.</a:t>
            </a:r>
          </a:p>
          <a:p>
            <a:pPr algn="l">
              <a:lnSpc>
                <a:spcPct val="120000"/>
              </a:lnSpc>
            </a:pPr>
            <a:endParaRPr lang="en-US" sz="105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>
              <a:lnSpc>
                <a:spcPct val="120000"/>
              </a:lnSpc>
            </a:pPr>
            <a:endParaRPr lang="en-US" sz="105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721513D-74B1-384C-BDE7-A150DB14AF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7661" y="75787"/>
            <a:ext cx="504793" cy="58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43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>
            <a:extLst>
              <a:ext uri="{FF2B5EF4-FFF2-40B4-BE49-F238E27FC236}">
                <a16:creationId xmlns:a16="http://schemas.microsoft.com/office/drawing/2014/main" id="{A6AC4A5C-4CBF-4886-B4EE-601E57FB1A78}"/>
              </a:ext>
            </a:extLst>
          </p:cNvPr>
          <p:cNvGrpSpPr/>
          <p:nvPr/>
        </p:nvGrpSpPr>
        <p:grpSpPr>
          <a:xfrm>
            <a:off x="5475353" y="1673452"/>
            <a:ext cx="1821197" cy="1345005"/>
            <a:chOff x="20574615" y="397396"/>
            <a:chExt cx="2428262" cy="1793340"/>
          </a:xfrm>
        </p:grpSpPr>
        <p:sp>
          <p:nvSpPr>
            <p:cNvPr id="83" name="Freeform 113">
              <a:extLst>
                <a:ext uri="{FF2B5EF4-FFF2-40B4-BE49-F238E27FC236}">
                  <a16:creationId xmlns:a16="http://schemas.microsoft.com/office/drawing/2014/main" id="{E96C23EF-2C87-45F2-A192-33C000A087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11211" y="397396"/>
              <a:ext cx="221991" cy="358359"/>
            </a:xfrm>
            <a:custGeom>
              <a:avLst/>
              <a:gdLst>
                <a:gd name="T0" fmla="*/ 55786 w 249"/>
                <a:gd name="T1" fmla="*/ 0 h 400"/>
                <a:gd name="T2" fmla="*/ 55786 w 249"/>
                <a:gd name="T3" fmla="*/ 0 h 400"/>
                <a:gd name="T4" fmla="*/ 0 w 249"/>
                <a:gd name="T5" fmla="*/ 56059 h 400"/>
                <a:gd name="T6" fmla="*/ 55786 w 249"/>
                <a:gd name="T7" fmla="*/ 178940 h 400"/>
                <a:gd name="T8" fmla="*/ 110679 w 249"/>
                <a:gd name="T9" fmla="*/ 56059 h 400"/>
                <a:gd name="T10" fmla="*/ 55786 w 249"/>
                <a:gd name="T11" fmla="*/ 0 h 400"/>
                <a:gd name="T12" fmla="*/ 55786 w 249"/>
                <a:gd name="T13" fmla="*/ 87900 h 400"/>
                <a:gd name="T14" fmla="*/ 55786 w 249"/>
                <a:gd name="T15" fmla="*/ 87900 h 400"/>
                <a:gd name="T16" fmla="*/ 23653 w 249"/>
                <a:gd name="T17" fmla="*/ 56059 h 400"/>
                <a:gd name="T18" fmla="*/ 55786 w 249"/>
                <a:gd name="T19" fmla="*/ 24217 h 400"/>
                <a:gd name="T20" fmla="*/ 87026 w 249"/>
                <a:gd name="T21" fmla="*/ 56059 h 400"/>
                <a:gd name="T22" fmla="*/ 55786 w 249"/>
                <a:gd name="T23" fmla="*/ 87900 h 4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49" h="400">
                  <a:moveTo>
                    <a:pt x="125" y="0"/>
                  </a:moveTo>
                  <a:lnTo>
                    <a:pt x="125" y="0"/>
                  </a:lnTo>
                  <a:cubicBezTo>
                    <a:pt x="53" y="0"/>
                    <a:pt x="0" y="54"/>
                    <a:pt x="0" y="125"/>
                  </a:cubicBezTo>
                  <a:cubicBezTo>
                    <a:pt x="0" y="240"/>
                    <a:pt x="125" y="399"/>
                    <a:pt x="125" y="399"/>
                  </a:cubicBezTo>
                  <a:cubicBezTo>
                    <a:pt x="125" y="399"/>
                    <a:pt x="248" y="240"/>
                    <a:pt x="248" y="125"/>
                  </a:cubicBezTo>
                  <a:cubicBezTo>
                    <a:pt x="248" y="54"/>
                    <a:pt x="195" y="0"/>
                    <a:pt x="125" y="0"/>
                  </a:cubicBezTo>
                  <a:close/>
                  <a:moveTo>
                    <a:pt x="125" y="196"/>
                  </a:moveTo>
                  <a:lnTo>
                    <a:pt x="125" y="196"/>
                  </a:lnTo>
                  <a:cubicBezTo>
                    <a:pt x="88" y="196"/>
                    <a:pt x="53" y="160"/>
                    <a:pt x="53" y="125"/>
                  </a:cubicBezTo>
                  <a:cubicBezTo>
                    <a:pt x="53" y="89"/>
                    <a:pt x="88" y="54"/>
                    <a:pt x="125" y="54"/>
                  </a:cubicBezTo>
                  <a:cubicBezTo>
                    <a:pt x="159" y="54"/>
                    <a:pt x="195" y="89"/>
                    <a:pt x="195" y="125"/>
                  </a:cubicBezTo>
                  <a:cubicBezTo>
                    <a:pt x="195" y="160"/>
                    <a:pt x="159" y="196"/>
                    <a:pt x="125" y="196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25718" tIns="12859" rIns="25718" bIns="12859" anchor="ctr"/>
            <a:lstStyle/>
            <a:p>
              <a:endParaRPr lang="en-US" sz="1050" dirty="0"/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49DC2242-61D7-4276-9E9B-C1CE844D50AF}"/>
                </a:ext>
              </a:extLst>
            </p:cNvPr>
            <p:cNvGrpSpPr/>
            <p:nvPr/>
          </p:nvGrpSpPr>
          <p:grpSpPr>
            <a:xfrm>
              <a:off x="20574615" y="1228135"/>
              <a:ext cx="2428262" cy="962601"/>
              <a:chOff x="13849165" y="7334898"/>
              <a:chExt cx="3585856" cy="1421489"/>
            </a:xfrm>
          </p:grpSpPr>
          <p:sp>
            <p:nvSpPr>
              <p:cNvPr id="85" name="Speech Bubble: Rectangle 84">
                <a:extLst>
                  <a:ext uri="{FF2B5EF4-FFF2-40B4-BE49-F238E27FC236}">
                    <a16:creationId xmlns:a16="http://schemas.microsoft.com/office/drawing/2014/main" id="{392246F5-DFF1-4CC9-BF31-D2784BF0BA92}"/>
                  </a:ext>
                </a:extLst>
              </p:cNvPr>
              <p:cNvSpPr/>
              <p:nvPr/>
            </p:nvSpPr>
            <p:spPr>
              <a:xfrm>
                <a:off x="13849165" y="7334898"/>
                <a:ext cx="3585856" cy="1325992"/>
              </a:xfrm>
              <a:prstGeom prst="wedgeRectCallout">
                <a:avLst>
                  <a:gd name="adj1" fmla="val 35677"/>
                  <a:gd name="adj2" fmla="val -90581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>
                <a:outerShdw blurRad="1270000" dist="520700" dir="11400000" sx="90000" sy="9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050" dirty="0"/>
              </a:p>
            </p:txBody>
          </p: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81DCF9A4-E891-4F42-9702-0549A4670C7C}"/>
                  </a:ext>
                </a:extLst>
              </p:cNvPr>
              <p:cNvGrpSpPr/>
              <p:nvPr/>
            </p:nvGrpSpPr>
            <p:grpSpPr>
              <a:xfrm>
                <a:off x="14167616" y="7628045"/>
                <a:ext cx="2948953" cy="1128342"/>
                <a:chOff x="2101170" y="7867449"/>
                <a:chExt cx="2948953" cy="1128342"/>
              </a:xfrm>
            </p:grpSpPr>
            <p:sp>
              <p:nvSpPr>
                <p:cNvPr id="87" name="Freeform 2">
                  <a:extLst>
                    <a:ext uri="{FF2B5EF4-FFF2-40B4-BE49-F238E27FC236}">
                      <a16:creationId xmlns:a16="http://schemas.microsoft.com/office/drawing/2014/main" id="{17E291F3-EDA2-4C98-8FF7-6095116428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01170" y="7975861"/>
                  <a:ext cx="341729" cy="551650"/>
                </a:xfrm>
                <a:custGeom>
                  <a:avLst/>
                  <a:gdLst>
                    <a:gd name="T0" fmla="*/ 55786 w 249"/>
                    <a:gd name="T1" fmla="*/ 0 h 400"/>
                    <a:gd name="T2" fmla="*/ 55786 w 249"/>
                    <a:gd name="T3" fmla="*/ 0 h 400"/>
                    <a:gd name="T4" fmla="*/ 0 w 249"/>
                    <a:gd name="T5" fmla="*/ 56059 h 400"/>
                    <a:gd name="T6" fmla="*/ 55786 w 249"/>
                    <a:gd name="T7" fmla="*/ 178940 h 400"/>
                    <a:gd name="T8" fmla="*/ 110679 w 249"/>
                    <a:gd name="T9" fmla="*/ 56059 h 400"/>
                    <a:gd name="T10" fmla="*/ 55786 w 249"/>
                    <a:gd name="T11" fmla="*/ 0 h 400"/>
                    <a:gd name="T12" fmla="*/ 55786 w 249"/>
                    <a:gd name="T13" fmla="*/ 87900 h 400"/>
                    <a:gd name="T14" fmla="*/ 55786 w 249"/>
                    <a:gd name="T15" fmla="*/ 87900 h 400"/>
                    <a:gd name="T16" fmla="*/ 23653 w 249"/>
                    <a:gd name="T17" fmla="*/ 56059 h 400"/>
                    <a:gd name="T18" fmla="*/ 55786 w 249"/>
                    <a:gd name="T19" fmla="*/ 24217 h 400"/>
                    <a:gd name="T20" fmla="*/ 87026 w 249"/>
                    <a:gd name="T21" fmla="*/ 56059 h 400"/>
                    <a:gd name="T22" fmla="*/ 55786 w 249"/>
                    <a:gd name="T23" fmla="*/ 87900 h 40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49" h="400">
                      <a:moveTo>
                        <a:pt x="125" y="0"/>
                      </a:moveTo>
                      <a:lnTo>
                        <a:pt x="125" y="0"/>
                      </a:lnTo>
                      <a:cubicBezTo>
                        <a:pt x="53" y="0"/>
                        <a:pt x="0" y="54"/>
                        <a:pt x="0" y="125"/>
                      </a:cubicBezTo>
                      <a:cubicBezTo>
                        <a:pt x="0" y="240"/>
                        <a:pt x="125" y="399"/>
                        <a:pt x="125" y="399"/>
                      </a:cubicBezTo>
                      <a:cubicBezTo>
                        <a:pt x="125" y="399"/>
                        <a:pt x="248" y="240"/>
                        <a:pt x="248" y="125"/>
                      </a:cubicBezTo>
                      <a:cubicBezTo>
                        <a:pt x="248" y="54"/>
                        <a:pt x="195" y="0"/>
                        <a:pt x="125" y="0"/>
                      </a:cubicBezTo>
                      <a:close/>
                      <a:moveTo>
                        <a:pt x="125" y="196"/>
                      </a:moveTo>
                      <a:lnTo>
                        <a:pt x="125" y="196"/>
                      </a:lnTo>
                      <a:cubicBezTo>
                        <a:pt x="88" y="196"/>
                        <a:pt x="53" y="160"/>
                        <a:pt x="53" y="125"/>
                      </a:cubicBezTo>
                      <a:cubicBezTo>
                        <a:pt x="53" y="89"/>
                        <a:pt x="88" y="54"/>
                        <a:pt x="125" y="54"/>
                      </a:cubicBezTo>
                      <a:cubicBezTo>
                        <a:pt x="159" y="54"/>
                        <a:pt x="195" y="89"/>
                        <a:pt x="195" y="125"/>
                      </a:cubicBezTo>
                      <a:cubicBezTo>
                        <a:pt x="195" y="160"/>
                        <a:pt x="159" y="196"/>
                        <a:pt x="125" y="19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25718" tIns="12859" rIns="25718" bIns="12859" anchor="ctr"/>
                <a:lstStyle/>
                <a:p>
                  <a:endParaRPr lang="en-US" sz="105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898EC2B7-F414-4854-938B-C48DD5154A9D}"/>
                    </a:ext>
                  </a:extLst>
                </p:cNvPr>
                <p:cNvSpPr/>
                <p:nvPr/>
              </p:nvSpPr>
              <p:spPr>
                <a:xfrm flipH="1">
                  <a:off x="2624536" y="8268594"/>
                  <a:ext cx="2425587" cy="72719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ts val="900"/>
                    </a:spcBef>
                  </a:pPr>
                  <a:r>
                    <a:rPr lang="en-US" sz="900" dirty="0">
                      <a:solidFill>
                        <a:schemeClr val="bg1"/>
                      </a:solidFill>
                      <a:latin typeface="Century Gothic" panose="020B0502020202020204" pitchFamily="34" charset="0"/>
                      <a:cs typeface="Segoe UI" panose="020B0502040204020203" pitchFamily="34" charset="0"/>
                    </a:rPr>
                    <a:t>Brooklyn street, 123</a:t>
                  </a:r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0B67511B-8228-4084-B79F-34E3988D91D1}"/>
                    </a:ext>
                  </a:extLst>
                </p:cNvPr>
                <p:cNvSpPr txBox="1"/>
                <p:nvPr/>
              </p:nvSpPr>
              <p:spPr>
                <a:xfrm>
                  <a:off x="2714396" y="7867449"/>
                  <a:ext cx="1525096" cy="5453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bg1"/>
                      </a:solidFill>
                      <a:latin typeface="Century Gothic" panose="020B0502020202020204" pitchFamily="34" charset="0"/>
                      <a:ea typeface="Lato Heavy" panose="020F0502020204030203" pitchFamily="34" charset="0"/>
                      <a:cs typeface="Segoe UI" panose="020B0502040204020203" pitchFamily="34" charset="0"/>
                    </a:rPr>
                    <a:t>Address</a:t>
                  </a:r>
                  <a:endParaRPr lang="id-ID" sz="1200" dirty="0">
                    <a:solidFill>
                      <a:schemeClr val="bg1"/>
                    </a:solidFill>
                    <a:latin typeface="Century Gothic" panose="020B0502020202020204" pitchFamily="34" charset="0"/>
                    <a:ea typeface="Lato Heavy" panose="020F0502020204030203" pitchFamily="34" charset="0"/>
                    <a:cs typeface="Segoe UI" panose="020B0502040204020203" pitchFamily="34" charset="0"/>
                  </a:endParaRPr>
                </a:p>
              </p:txBody>
            </p:sp>
          </p:grpSp>
        </p:grpSp>
      </p:grp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FFFF53F-2BDC-FD40-853A-E8A3827F6DA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23970" y="653312"/>
            <a:ext cx="5933097" cy="3803452"/>
          </a:xfrm>
          <a:solidFill>
            <a:schemeClr val="bg1">
              <a:lumMod val="95000"/>
              <a:alpha val="42000"/>
            </a:schemeClr>
          </a:solidFill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820D6FE-442D-40BC-972B-C118F5C1B116}"/>
              </a:ext>
            </a:extLst>
          </p:cNvPr>
          <p:cNvGrpSpPr/>
          <p:nvPr/>
        </p:nvGrpSpPr>
        <p:grpSpPr>
          <a:xfrm>
            <a:off x="789277" y="1738164"/>
            <a:ext cx="3782723" cy="2340615"/>
            <a:chOff x="1052370" y="2317552"/>
            <a:chExt cx="5043630" cy="3120820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B6CDBF3E-280E-4466-9201-105DE8C8F6F8}"/>
                </a:ext>
              </a:extLst>
            </p:cNvPr>
            <p:cNvSpPr/>
            <p:nvPr/>
          </p:nvSpPr>
          <p:spPr>
            <a:xfrm>
              <a:off x="1052370" y="2317552"/>
              <a:ext cx="5043630" cy="31208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28600" dist="381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00" dirty="0"/>
            </a:p>
          </p:txBody>
        </p:sp>
        <p:sp>
          <p:nvSpPr>
            <p:cNvPr id="30" name="Freeform 14">
              <a:extLst>
                <a:ext uri="{FF2B5EF4-FFF2-40B4-BE49-F238E27FC236}">
                  <a16:creationId xmlns:a16="http://schemas.microsoft.com/office/drawing/2014/main" id="{836FF47C-8E6A-4BC1-B785-8F9E5A2624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2313" y="4214652"/>
              <a:ext cx="88355" cy="190515"/>
            </a:xfrm>
            <a:custGeom>
              <a:avLst/>
              <a:gdLst>
                <a:gd name="T0" fmla="*/ 101238 w 284"/>
                <a:gd name="T1" fmla="*/ 2522 h 608"/>
                <a:gd name="T2" fmla="*/ 101238 w 284"/>
                <a:gd name="T3" fmla="*/ 2522 h 608"/>
                <a:gd name="T4" fmla="*/ 101238 w 284"/>
                <a:gd name="T5" fmla="*/ 38194 h 608"/>
                <a:gd name="T6" fmla="*/ 70831 w 284"/>
                <a:gd name="T7" fmla="*/ 45761 h 608"/>
                <a:gd name="T8" fmla="*/ 68327 w 284"/>
                <a:gd name="T9" fmla="*/ 76388 h 608"/>
                <a:gd name="T10" fmla="*/ 101238 w 284"/>
                <a:gd name="T11" fmla="*/ 76388 h 608"/>
                <a:gd name="T12" fmla="*/ 96230 w 284"/>
                <a:gd name="T13" fmla="*/ 112060 h 608"/>
                <a:gd name="T14" fmla="*/ 68327 w 284"/>
                <a:gd name="T15" fmla="*/ 112060 h 608"/>
                <a:gd name="T16" fmla="*/ 68327 w 284"/>
                <a:gd name="T17" fmla="*/ 218715 h 608"/>
                <a:gd name="T18" fmla="*/ 20391 w 284"/>
                <a:gd name="T19" fmla="*/ 218715 h 608"/>
                <a:gd name="T20" fmla="*/ 20391 w 284"/>
                <a:gd name="T21" fmla="*/ 112060 h 608"/>
                <a:gd name="T22" fmla="*/ 0 w 284"/>
                <a:gd name="T23" fmla="*/ 112060 h 608"/>
                <a:gd name="T24" fmla="*/ 0 w 284"/>
                <a:gd name="T25" fmla="*/ 76388 h 608"/>
                <a:gd name="T26" fmla="*/ 20391 w 284"/>
                <a:gd name="T27" fmla="*/ 76388 h 608"/>
                <a:gd name="T28" fmla="*/ 35773 w 284"/>
                <a:gd name="T29" fmla="*/ 15133 h 608"/>
                <a:gd name="T30" fmla="*/ 101238 w 284"/>
                <a:gd name="T31" fmla="*/ 2522 h 60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84" h="608">
                  <a:moveTo>
                    <a:pt x="283" y="7"/>
                  </a:moveTo>
                  <a:lnTo>
                    <a:pt x="283" y="7"/>
                  </a:lnTo>
                  <a:cubicBezTo>
                    <a:pt x="283" y="42"/>
                    <a:pt x="283" y="106"/>
                    <a:pt x="283" y="106"/>
                  </a:cubicBezTo>
                  <a:cubicBezTo>
                    <a:pt x="283" y="106"/>
                    <a:pt x="213" y="99"/>
                    <a:pt x="198" y="127"/>
                  </a:cubicBezTo>
                  <a:cubicBezTo>
                    <a:pt x="184" y="141"/>
                    <a:pt x="191" y="183"/>
                    <a:pt x="191" y="212"/>
                  </a:cubicBezTo>
                  <a:cubicBezTo>
                    <a:pt x="220" y="212"/>
                    <a:pt x="255" y="212"/>
                    <a:pt x="283" y="212"/>
                  </a:cubicBezTo>
                  <a:cubicBezTo>
                    <a:pt x="276" y="254"/>
                    <a:pt x="269" y="275"/>
                    <a:pt x="269" y="311"/>
                  </a:cubicBezTo>
                  <a:cubicBezTo>
                    <a:pt x="241" y="311"/>
                    <a:pt x="191" y="311"/>
                    <a:pt x="191" y="311"/>
                  </a:cubicBezTo>
                  <a:cubicBezTo>
                    <a:pt x="191" y="607"/>
                    <a:pt x="191" y="607"/>
                    <a:pt x="191" y="607"/>
                  </a:cubicBezTo>
                  <a:cubicBezTo>
                    <a:pt x="191" y="607"/>
                    <a:pt x="100" y="607"/>
                    <a:pt x="57" y="607"/>
                  </a:cubicBezTo>
                  <a:cubicBezTo>
                    <a:pt x="57" y="516"/>
                    <a:pt x="57" y="410"/>
                    <a:pt x="57" y="311"/>
                  </a:cubicBezTo>
                  <a:cubicBezTo>
                    <a:pt x="36" y="311"/>
                    <a:pt x="22" y="311"/>
                    <a:pt x="0" y="311"/>
                  </a:cubicBezTo>
                  <a:cubicBezTo>
                    <a:pt x="0" y="275"/>
                    <a:pt x="0" y="247"/>
                    <a:pt x="0" y="212"/>
                  </a:cubicBezTo>
                  <a:cubicBezTo>
                    <a:pt x="22" y="212"/>
                    <a:pt x="36" y="212"/>
                    <a:pt x="57" y="212"/>
                  </a:cubicBezTo>
                  <a:cubicBezTo>
                    <a:pt x="64" y="148"/>
                    <a:pt x="64" y="78"/>
                    <a:pt x="100" y="42"/>
                  </a:cubicBezTo>
                  <a:cubicBezTo>
                    <a:pt x="135" y="0"/>
                    <a:pt x="170" y="7"/>
                    <a:pt x="283" y="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4200" dirty="0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5FA00EB-4933-4C47-98C8-C1DFD5DBF458}"/>
                </a:ext>
              </a:extLst>
            </p:cNvPr>
            <p:cNvGrpSpPr/>
            <p:nvPr/>
          </p:nvGrpSpPr>
          <p:grpSpPr>
            <a:xfrm>
              <a:off x="3561245" y="4228103"/>
              <a:ext cx="41115" cy="169347"/>
              <a:chOff x="5892280" y="4728662"/>
              <a:chExt cx="47596" cy="196038"/>
            </a:xfrm>
          </p:grpSpPr>
          <p:sp>
            <p:nvSpPr>
              <p:cNvPr id="34" name="Freeform 91">
                <a:extLst>
                  <a:ext uri="{FF2B5EF4-FFF2-40B4-BE49-F238E27FC236}">
                    <a16:creationId xmlns:a16="http://schemas.microsoft.com/office/drawing/2014/main" id="{E878D7B7-EADC-410A-A72E-45AA83BFE7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2280" y="4728662"/>
                <a:ext cx="47596" cy="47124"/>
              </a:xfrm>
              <a:custGeom>
                <a:avLst/>
                <a:gdLst>
                  <a:gd name="T0" fmla="*/ 166 w 301"/>
                  <a:gd name="T1" fmla="*/ 1 h 300"/>
                  <a:gd name="T2" fmla="*/ 196 w 301"/>
                  <a:gd name="T3" fmla="*/ 7 h 300"/>
                  <a:gd name="T4" fmla="*/ 222 w 301"/>
                  <a:gd name="T5" fmla="*/ 18 h 300"/>
                  <a:gd name="T6" fmla="*/ 246 w 301"/>
                  <a:gd name="T7" fmla="*/ 35 h 300"/>
                  <a:gd name="T8" fmla="*/ 266 w 301"/>
                  <a:gd name="T9" fmla="*/ 55 h 300"/>
                  <a:gd name="T10" fmla="*/ 283 w 301"/>
                  <a:gd name="T11" fmla="*/ 79 h 300"/>
                  <a:gd name="T12" fmla="*/ 294 w 301"/>
                  <a:gd name="T13" fmla="*/ 106 h 300"/>
                  <a:gd name="T14" fmla="*/ 300 w 301"/>
                  <a:gd name="T15" fmla="*/ 135 h 300"/>
                  <a:gd name="T16" fmla="*/ 300 w 301"/>
                  <a:gd name="T17" fmla="*/ 166 h 300"/>
                  <a:gd name="T18" fmla="*/ 293 w 301"/>
                  <a:gd name="T19" fmla="*/ 196 h 300"/>
                  <a:gd name="T20" fmla="*/ 282 w 301"/>
                  <a:gd name="T21" fmla="*/ 223 h 300"/>
                  <a:gd name="T22" fmla="*/ 265 w 301"/>
                  <a:gd name="T23" fmla="*/ 248 h 300"/>
                  <a:gd name="T24" fmla="*/ 244 w 301"/>
                  <a:gd name="T25" fmla="*/ 267 h 300"/>
                  <a:gd name="T26" fmla="*/ 220 w 301"/>
                  <a:gd name="T27" fmla="*/ 283 h 300"/>
                  <a:gd name="T28" fmla="*/ 194 w 301"/>
                  <a:gd name="T29" fmla="*/ 294 h 300"/>
                  <a:gd name="T30" fmla="*/ 164 w 301"/>
                  <a:gd name="T31" fmla="*/ 299 h 300"/>
                  <a:gd name="T32" fmla="*/ 135 w 301"/>
                  <a:gd name="T33" fmla="*/ 299 h 300"/>
                  <a:gd name="T34" fmla="*/ 107 w 301"/>
                  <a:gd name="T35" fmla="*/ 294 h 300"/>
                  <a:gd name="T36" fmla="*/ 80 w 301"/>
                  <a:gd name="T37" fmla="*/ 283 h 300"/>
                  <a:gd name="T38" fmla="*/ 56 w 301"/>
                  <a:gd name="T39" fmla="*/ 266 h 300"/>
                  <a:gd name="T40" fmla="*/ 35 w 301"/>
                  <a:gd name="T41" fmla="*/ 246 h 300"/>
                  <a:gd name="T42" fmla="*/ 19 w 301"/>
                  <a:gd name="T43" fmla="*/ 222 h 300"/>
                  <a:gd name="T44" fmla="*/ 7 w 301"/>
                  <a:gd name="T45" fmla="*/ 195 h 300"/>
                  <a:gd name="T46" fmla="*/ 1 w 301"/>
                  <a:gd name="T47" fmla="*/ 166 h 300"/>
                  <a:gd name="T48" fmla="*/ 1 w 301"/>
                  <a:gd name="T49" fmla="*/ 134 h 300"/>
                  <a:gd name="T50" fmla="*/ 7 w 301"/>
                  <a:gd name="T51" fmla="*/ 105 h 300"/>
                  <a:gd name="T52" fmla="*/ 19 w 301"/>
                  <a:gd name="T53" fmla="*/ 79 h 300"/>
                  <a:gd name="T54" fmla="*/ 34 w 301"/>
                  <a:gd name="T55" fmla="*/ 55 h 300"/>
                  <a:gd name="T56" fmla="*/ 55 w 301"/>
                  <a:gd name="T57" fmla="*/ 35 h 300"/>
                  <a:gd name="T58" fmla="*/ 79 w 301"/>
                  <a:gd name="T59" fmla="*/ 18 h 300"/>
                  <a:gd name="T60" fmla="*/ 107 w 301"/>
                  <a:gd name="T61" fmla="*/ 7 h 300"/>
                  <a:gd name="T62" fmla="*/ 136 w 301"/>
                  <a:gd name="T63" fmla="*/ 1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01" h="300">
                    <a:moveTo>
                      <a:pt x="151" y="0"/>
                    </a:moveTo>
                    <a:lnTo>
                      <a:pt x="166" y="1"/>
                    </a:lnTo>
                    <a:lnTo>
                      <a:pt x="181" y="3"/>
                    </a:lnTo>
                    <a:lnTo>
                      <a:pt x="196" y="7"/>
                    </a:lnTo>
                    <a:lnTo>
                      <a:pt x="209" y="12"/>
                    </a:lnTo>
                    <a:lnTo>
                      <a:pt x="222" y="18"/>
                    </a:lnTo>
                    <a:lnTo>
                      <a:pt x="235" y="26"/>
                    </a:lnTo>
                    <a:lnTo>
                      <a:pt x="246" y="35"/>
                    </a:lnTo>
                    <a:lnTo>
                      <a:pt x="257" y="44"/>
                    </a:lnTo>
                    <a:lnTo>
                      <a:pt x="266" y="55"/>
                    </a:lnTo>
                    <a:lnTo>
                      <a:pt x="275" y="66"/>
                    </a:lnTo>
                    <a:lnTo>
                      <a:pt x="283" y="79"/>
                    </a:lnTo>
                    <a:lnTo>
                      <a:pt x="289" y="92"/>
                    </a:lnTo>
                    <a:lnTo>
                      <a:pt x="294" y="106"/>
                    </a:lnTo>
                    <a:lnTo>
                      <a:pt x="298" y="121"/>
                    </a:lnTo>
                    <a:lnTo>
                      <a:pt x="300" y="135"/>
                    </a:lnTo>
                    <a:lnTo>
                      <a:pt x="301" y="150"/>
                    </a:lnTo>
                    <a:lnTo>
                      <a:pt x="300" y="166"/>
                    </a:lnTo>
                    <a:lnTo>
                      <a:pt x="298" y="182"/>
                    </a:lnTo>
                    <a:lnTo>
                      <a:pt x="293" y="196"/>
                    </a:lnTo>
                    <a:lnTo>
                      <a:pt x="288" y="210"/>
                    </a:lnTo>
                    <a:lnTo>
                      <a:pt x="282" y="223"/>
                    </a:lnTo>
                    <a:lnTo>
                      <a:pt x="273" y="236"/>
                    </a:lnTo>
                    <a:lnTo>
                      <a:pt x="265" y="248"/>
                    </a:lnTo>
                    <a:lnTo>
                      <a:pt x="254" y="258"/>
                    </a:lnTo>
                    <a:lnTo>
                      <a:pt x="244" y="267"/>
                    </a:lnTo>
                    <a:lnTo>
                      <a:pt x="232" y="276"/>
                    </a:lnTo>
                    <a:lnTo>
                      <a:pt x="220" y="283"/>
                    </a:lnTo>
                    <a:lnTo>
                      <a:pt x="207" y="289"/>
                    </a:lnTo>
                    <a:lnTo>
                      <a:pt x="194" y="294"/>
                    </a:lnTo>
                    <a:lnTo>
                      <a:pt x="179" y="298"/>
                    </a:lnTo>
                    <a:lnTo>
                      <a:pt x="164" y="299"/>
                    </a:lnTo>
                    <a:lnTo>
                      <a:pt x="150" y="300"/>
                    </a:lnTo>
                    <a:lnTo>
                      <a:pt x="135" y="299"/>
                    </a:lnTo>
                    <a:lnTo>
                      <a:pt x="120" y="297"/>
                    </a:lnTo>
                    <a:lnTo>
                      <a:pt x="107" y="294"/>
                    </a:lnTo>
                    <a:lnTo>
                      <a:pt x="93" y="288"/>
                    </a:lnTo>
                    <a:lnTo>
                      <a:pt x="80" y="283"/>
                    </a:lnTo>
                    <a:lnTo>
                      <a:pt x="68" y="276"/>
                    </a:lnTo>
                    <a:lnTo>
                      <a:pt x="56" y="266"/>
                    </a:lnTo>
                    <a:lnTo>
                      <a:pt x="45" y="257"/>
                    </a:lnTo>
                    <a:lnTo>
                      <a:pt x="35" y="246"/>
                    </a:lnTo>
                    <a:lnTo>
                      <a:pt x="27" y="235"/>
                    </a:lnTo>
                    <a:lnTo>
                      <a:pt x="19" y="222"/>
                    </a:lnTo>
                    <a:lnTo>
                      <a:pt x="12" y="209"/>
                    </a:lnTo>
                    <a:lnTo>
                      <a:pt x="7" y="195"/>
                    </a:lnTo>
                    <a:lnTo>
                      <a:pt x="4" y="180"/>
                    </a:lnTo>
                    <a:lnTo>
                      <a:pt x="1" y="166"/>
                    </a:lnTo>
                    <a:lnTo>
                      <a:pt x="0" y="150"/>
                    </a:lnTo>
                    <a:lnTo>
                      <a:pt x="1" y="134"/>
                    </a:lnTo>
                    <a:lnTo>
                      <a:pt x="3" y="120"/>
                    </a:lnTo>
                    <a:lnTo>
                      <a:pt x="7" y="105"/>
                    </a:lnTo>
                    <a:lnTo>
                      <a:pt x="12" y="91"/>
                    </a:lnTo>
                    <a:lnTo>
                      <a:pt x="19" y="79"/>
                    </a:lnTo>
                    <a:lnTo>
                      <a:pt x="26" y="66"/>
                    </a:lnTo>
                    <a:lnTo>
                      <a:pt x="34" y="55"/>
                    </a:lnTo>
                    <a:lnTo>
                      <a:pt x="45" y="44"/>
                    </a:lnTo>
                    <a:lnTo>
                      <a:pt x="55" y="35"/>
                    </a:lnTo>
                    <a:lnTo>
                      <a:pt x="67" y="25"/>
                    </a:lnTo>
                    <a:lnTo>
                      <a:pt x="79" y="18"/>
                    </a:lnTo>
                    <a:lnTo>
                      <a:pt x="93" y="12"/>
                    </a:lnTo>
                    <a:lnTo>
                      <a:pt x="107" y="7"/>
                    </a:lnTo>
                    <a:lnTo>
                      <a:pt x="121" y="3"/>
                    </a:lnTo>
                    <a:lnTo>
                      <a:pt x="136" y="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200" dirty="0"/>
              </a:p>
            </p:txBody>
          </p:sp>
          <p:sp>
            <p:nvSpPr>
              <p:cNvPr id="35" name="Freeform 92">
                <a:extLst>
                  <a:ext uri="{FF2B5EF4-FFF2-40B4-BE49-F238E27FC236}">
                    <a16:creationId xmlns:a16="http://schemas.microsoft.com/office/drawing/2014/main" id="{DEB2CA0A-3BBA-4FAB-B0B5-12F565A467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6050" y="4793694"/>
                <a:ext cx="40527" cy="131006"/>
              </a:xfrm>
              <a:custGeom>
                <a:avLst/>
                <a:gdLst>
                  <a:gd name="T0" fmla="*/ 217 w 258"/>
                  <a:gd name="T1" fmla="*/ 832 h 832"/>
                  <a:gd name="T2" fmla="*/ 41 w 258"/>
                  <a:gd name="T3" fmla="*/ 832 h 832"/>
                  <a:gd name="T4" fmla="*/ 32 w 258"/>
                  <a:gd name="T5" fmla="*/ 831 h 832"/>
                  <a:gd name="T6" fmla="*/ 25 w 258"/>
                  <a:gd name="T7" fmla="*/ 829 h 832"/>
                  <a:gd name="T8" fmla="*/ 17 w 258"/>
                  <a:gd name="T9" fmla="*/ 825 h 832"/>
                  <a:gd name="T10" fmla="*/ 11 w 258"/>
                  <a:gd name="T11" fmla="*/ 820 h 832"/>
                  <a:gd name="T12" fmla="*/ 6 w 258"/>
                  <a:gd name="T13" fmla="*/ 813 h 832"/>
                  <a:gd name="T14" fmla="*/ 3 w 258"/>
                  <a:gd name="T15" fmla="*/ 807 h 832"/>
                  <a:gd name="T16" fmla="*/ 0 w 258"/>
                  <a:gd name="T17" fmla="*/ 799 h 832"/>
                  <a:gd name="T18" fmla="*/ 0 w 258"/>
                  <a:gd name="T19" fmla="*/ 790 h 832"/>
                  <a:gd name="T20" fmla="*/ 0 w 258"/>
                  <a:gd name="T21" fmla="*/ 42 h 832"/>
                  <a:gd name="T22" fmla="*/ 0 w 258"/>
                  <a:gd name="T23" fmla="*/ 34 h 832"/>
                  <a:gd name="T24" fmla="*/ 3 w 258"/>
                  <a:gd name="T25" fmla="*/ 25 h 832"/>
                  <a:gd name="T26" fmla="*/ 6 w 258"/>
                  <a:gd name="T27" fmla="*/ 18 h 832"/>
                  <a:gd name="T28" fmla="*/ 11 w 258"/>
                  <a:gd name="T29" fmla="*/ 13 h 832"/>
                  <a:gd name="T30" fmla="*/ 17 w 258"/>
                  <a:gd name="T31" fmla="*/ 7 h 832"/>
                  <a:gd name="T32" fmla="*/ 25 w 258"/>
                  <a:gd name="T33" fmla="*/ 3 h 832"/>
                  <a:gd name="T34" fmla="*/ 32 w 258"/>
                  <a:gd name="T35" fmla="*/ 1 h 832"/>
                  <a:gd name="T36" fmla="*/ 41 w 258"/>
                  <a:gd name="T37" fmla="*/ 0 h 832"/>
                  <a:gd name="T38" fmla="*/ 217 w 258"/>
                  <a:gd name="T39" fmla="*/ 0 h 832"/>
                  <a:gd name="T40" fmla="*/ 224 w 258"/>
                  <a:gd name="T41" fmla="*/ 1 h 832"/>
                  <a:gd name="T42" fmla="*/ 232 w 258"/>
                  <a:gd name="T43" fmla="*/ 3 h 832"/>
                  <a:gd name="T44" fmla="*/ 240 w 258"/>
                  <a:gd name="T45" fmla="*/ 7 h 832"/>
                  <a:gd name="T46" fmla="*/ 245 w 258"/>
                  <a:gd name="T47" fmla="*/ 13 h 832"/>
                  <a:gd name="T48" fmla="*/ 250 w 258"/>
                  <a:gd name="T49" fmla="*/ 18 h 832"/>
                  <a:gd name="T50" fmla="*/ 255 w 258"/>
                  <a:gd name="T51" fmla="*/ 25 h 832"/>
                  <a:gd name="T52" fmla="*/ 257 w 258"/>
                  <a:gd name="T53" fmla="*/ 34 h 832"/>
                  <a:gd name="T54" fmla="*/ 258 w 258"/>
                  <a:gd name="T55" fmla="*/ 42 h 832"/>
                  <a:gd name="T56" fmla="*/ 258 w 258"/>
                  <a:gd name="T57" fmla="*/ 790 h 832"/>
                  <a:gd name="T58" fmla="*/ 257 w 258"/>
                  <a:gd name="T59" fmla="*/ 799 h 832"/>
                  <a:gd name="T60" fmla="*/ 255 w 258"/>
                  <a:gd name="T61" fmla="*/ 807 h 832"/>
                  <a:gd name="T62" fmla="*/ 250 w 258"/>
                  <a:gd name="T63" fmla="*/ 813 h 832"/>
                  <a:gd name="T64" fmla="*/ 245 w 258"/>
                  <a:gd name="T65" fmla="*/ 820 h 832"/>
                  <a:gd name="T66" fmla="*/ 240 w 258"/>
                  <a:gd name="T67" fmla="*/ 825 h 832"/>
                  <a:gd name="T68" fmla="*/ 232 w 258"/>
                  <a:gd name="T69" fmla="*/ 829 h 832"/>
                  <a:gd name="T70" fmla="*/ 224 w 258"/>
                  <a:gd name="T71" fmla="*/ 831 h 832"/>
                  <a:gd name="T72" fmla="*/ 217 w 258"/>
                  <a:gd name="T73" fmla="*/ 832 h 8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58" h="832">
                    <a:moveTo>
                      <a:pt x="217" y="832"/>
                    </a:moveTo>
                    <a:lnTo>
                      <a:pt x="41" y="832"/>
                    </a:lnTo>
                    <a:lnTo>
                      <a:pt x="32" y="831"/>
                    </a:lnTo>
                    <a:lnTo>
                      <a:pt x="25" y="829"/>
                    </a:lnTo>
                    <a:lnTo>
                      <a:pt x="17" y="825"/>
                    </a:lnTo>
                    <a:lnTo>
                      <a:pt x="11" y="820"/>
                    </a:lnTo>
                    <a:lnTo>
                      <a:pt x="6" y="813"/>
                    </a:lnTo>
                    <a:lnTo>
                      <a:pt x="3" y="807"/>
                    </a:lnTo>
                    <a:lnTo>
                      <a:pt x="0" y="799"/>
                    </a:lnTo>
                    <a:lnTo>
                      <a:pt x="0" y="790"/>
                    </a:lnTo>
                    <a:lnTo>
                      <a:pt x="0" y="42"/>
                    </a:lnTo>
                    <a:lnTo>
                      <a:pt x="0" y="34"/>
                    </a:lnTo>
                    <a:lnTo>
                      <a:pt x="3" y="25"/>
                    </a:lnTo>
                    <a:lnTo>
                      <a:pt x="6" y="18"/>
                    </a:lnTo>
                    <a:lnTo>
                      <a:pt x="11" y="13"/>
                    </a:lnTo>
                    <a:lnTo>
                      <a:pt x="17" y="7"/>
                    </a:lnTo>
                    <a:lnTo>
                      <a:pt x="25" y="3"/>
                    </a:lnTo>
                    <a:lnTo>
                      <a:pt x="32" y="1"/>
                    </a:lnTo>
                    <a:lnTo>
                      <a:pt x="41" y="0"/>
                    </a:lnTo>
                    <a:lnTo>
                      <a:pt x="217" y="0"/>
                    </a:lnTo>
                    <a:lnTo>
                      <a:pt x="224" y="1"/>
                    </a:lnTo>
                    <a:lnTo>
                      <a:pt x="232" y="3"/>
                    </a:lnTo>
                    <a:lnTo>
                      <a:pt x="240" y="7"/>
                    </a:lnTo>
                    <a:lnTo>
                      <a:pt x="245" y="13"/>
                    </a:lnTo>
                    <a:lnTo>
                      <a:pt x="250" y="18"/>
                    </a:lnTo>
                    <a:lnTo>
                      <a:pt x="255" y="25"/>
                    </a:lnTo>
                    <a:lnTo>
                      <a:pt x="257" y="34"/>
                    </a:lnTo>
                    <a:lnTo>
                      <a:pt x="258" y="42"/>
                    </a:lnTo>
                    <a:lnTo>
                      <a:pt x="258" y="790"/>
                    </a:lnTo>
                    <a:lnTo>
                      <a:pt x="257" y="799"/>
                    </a:lnTo>
                    <a:lnTo>
                      <a:pt x="255" y="807"/>
                    </a:lnTo>
                    <a:lnTo>
                      <a:pt x="250" y="813"/>
                    </a:lnTo>
                    <a:lnTo>
                      <a:pt x="245" y="820"/>
                    </a:lnTo>
                    <a:lnTo>
                      <a:pt x="240" y="825"/>
                    </a:lnTo>
                    <a:lnTo>
                      <a:pt x="232" y="829"/>
                    </a:lnTo>
                    <a:lnTo>
                      <a:pt x="224" y="831"/>
                    </a:lnTo>
                    <a:lnTo>
                      <a:pt x="217" y="8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200" dirty="0"/>
              </a:p>
            </p:txBody>
          </p:sp>
        </p:grpSp>
        <p:sp>
          <p:nvSpPr>
            <p:cNvPr id="42" name="AutoShape 83">
              <a:extLst>
                <a:ext uri="{FF2B5EF4-FFF2-40B4-BE49-F238E27FC236}">
                  <a16:creationId xmlns:a16="http://schemas.microsoft.com/office/drawing/2014/main" id="{3C8D2177-1FDC-4630-867A-4C15A6A45B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5768" y="4817932"/>
              <a:ext cx="190624" cy="12512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1610" y="13990"/>
                  </a:moveTo>
                  <a:cubicBezTo>
                    <a:pt x="11373" y="14259"/>
                    <a:pt x="11093" y="14400"/>
                    <a:pt x="10800" y="14400"/>
                  </a:cubicBezTo>
                  <a:cubicBezTo>
                    <a:pt x="10505" y="14400"/>
                    <a:pt x="10225" y="14259"/>
                    <a:pt x="9990" y="13990"/>
                  </a:cubicBezTo>
                  <a:lnTo>
                    <a:pt x="7198" y="10800"/>
                  </a:lnTo>
                  <a:lnTo>
                    <a:pt x="6636" y="10157"/>
                  </a:lnTo>
                  <a:lnTo>
                    <a:pt x="1349" y="4115"/>
                  </a:lnTo>
                  <a:lnTo>
                    <a:pt x="1349" y="4114"/>
                  </a:lnTo>
                  <a:cubicBezTo>
                    <a:pt x="1349" y="2980"/>
                    <a:pt x="1955" y="2057"/>
                    <a:pt x="2699" y="2057"/>
                  </a:cubicBezTo>
                  <a:lnTo>
                    <a:pt x="18899" y="2057"/>
                  </a:lnTo>
                  <a:cubicBezTo>
                    <a:pt x="19643" y="2057"/>
                    <a:pt x="20249" y="2980"/>
                    <a:pt x="20249" y="4114"/>
                  </a:cubicBezTo>
                  <a:cubicBezTo>
                    <a:pt x="20249" y="4114"/>
                    <a:pt x="11610" y="13990"/>
                    <a:pt x="11610" y="13990"/>
                  </a:cubicBezTo>
                  <a:close/>
                  <a:moveTo>
                    <a:pt x="20249" y="16198"/>
                  </a:moveTo>
                  <a:lnTo>
                    <a:pt x="15525" y="10800"/>
                  </a:lnTo>
                  <a:lnTo>
                    <a:pt x="20249" y="5399"/>
                  </a:lnTo>
                  <a:cubicBezTo>
                    <a:pt x="20249" y="5399"/>
                    <a:pt x="20249" y="16198"/>
                    <a:pt x="20249" y="16198"/>
                  </a:cubicBezTo>
                  <a:close/>
                  <a:moveTo>
                    <a:pt x="20249" y="17484"/>
                  </a:moveTo>
                  <a:cubicBezTo>
                    <a:pt x="20249" y="18620"/>
                    <a:pt x="19643" y="19541"/>
                    <a:pt x="18899" y="19541"/>
                  </a:cubicBezTo>
                  <a:lnTo>
                    <a:pt x="2699" y="19541"/>
                  </a:lnTo>
                  <a:cubicBezTo>
                    <a:pt x="1955" y="19541"/>
                    <a:pt x="1349" y="18620"/>
                    <a:pt x="1349" y="17484"/>
                  </a:cubicBezTo>
                  <a:lnTo>
                    <a:pt x="6636" y="11442"/>
                  </a:lnTo>
                  <a:lnTo>
                    <a:pt x="9585" y="14813"/>
                  </a:lnTo>
                  <a:cubicBezTo>
                    <a:pt x="9945" y="15222"/>
                    <a:pt x="10372" y="15429"/>
                    <a:pt x="10800" y="15429"/>
                  </a:cubicBezTo>
                  <a:cubicBezTo>
                    <a:pt x="11228" y="15429"/>
                    <a:pt x="11654" y="15222"/>
                    <a:pt x="12015" y="14813"/>
                  </a:cubicBezTo>
                  <a:lnTo>
                    <a:pt x="14963" y="11442"/>
                  </a:lnTo>
                  <a:cubicBezTo>
                    <a:pt x="14963" y="11442"/>
                    <a:pt x="20249" y="17484"/>
                    <a:pt x="20249" y="17484"/>
                  </a:cubicBezTo>
                  <a:close/>
                  <a:moveTo>
                    <a:pt x="1349" y="5399"/>
                  </a:moveTo>
                  <a:lnTo>
                    <a:pt x="6074" y="10800"/>
                  </a:lnTo>
                  <a:lnTo>
                    <a:pt x="1349" y="16198"/>
                  </a:lnTo>
                  <a:cubicBezTo>
                    <a:pt x="1349" y="16198"/>
                    <a:pt x="1349" y="5399"/>
                    <a:pt x="1349" y="5399"/>
                  </a:cubicBezTo>
                  <a:close/>
                  <a:moveTo>
                    <a:pt x="18899" y="0"/>
                  </a:moveTo>
                  <a:lnTo>
                    <a:pt x="2699" y="0"/>
                  </a:lnTo>
                  <a:cubicBezTo>
                    <a:pt x="1208" y="0"/>
                    <a:pt x="0" y="1842"/>
                    <a:pt x="0" y="4114"/>
                  </a:cubicBezTo>
                  <a:lnTo>
                    <a:pt x="0" y="17484"/>
                  </a:lnTo>
                  <a:cubicBezTo>
                    <a:pt x="0" y="19756"/>
                    <a:pt x="1208" y="21600"/>
                    <a:pt x="2699" y="21600"/>
                  </a:cubicBezTo>
                  <a:lnTo>
                    <a:pt x="18899" y="21600"/>
                  </a:lnTo>
                  <a:cubicBezTo>
                    <a:pt x="20391" y="21600"/>
                    <a:pt x="21600" y="19756"/>
                    <a:pt x="21600" y="17484"/>
                  </a:cubicBezTo>
                  <a:lnTo>
                    <a:pt x="21600" y="4114"/>
                  </a:lnTo>
                  <a:cubicBezTo>
                    <a:pt x="21600" y="1842"/>
                    <a:pt x="20391" y="0"/>
                    <a:pt x="1889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4288" tIns="14288" rIns="14288" bIns="14288" anchor="ctr"/>
            <a:lstStyle/>
            <a:p>
              <a:pPr defTabSz="171446" hangingPunct="0"/>
              <a:endParaRPr lang="en-US" sz="1125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43" name="TextBox 42">
            <a:hlinkClick r:id="rId3"/>
            <a:extLst>
              <a:ext uri="{FF2B5EF4-FFF2-40B4-BE49-F238E27FC236}">
                <a16:creationId xmlns:a16="http://schemas.microsoft.com/office/drawing/2014/main" id="{022CD1FE-CB21-E746-8C5B-38BA8355CBE2}"/>
              </a:ext>
            </a:extLst>
          </p:cNvPr>
          <p:cNvSpPr txBox="1"/>
          <p:nvPr/>
        </p:nvSpPr>
        <p:spPr>
          <a:xfrm>
            <a:off x="1325283" y="3398326"/>
            <a:ext cx="4112899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25" dirty="0">
                <a:solidFill>
                  <a:schemeClr val="tx1">
                    <a:lumMod val="65000"/>
                    <a:lumOff val="35000"/>
                  </a:schemeClr>
                </a:solidFill>
                <a:latin typeface="Verdana Regular"/>
              </a:rPr>
              <a:t>https://www.linkedin.com/company/dclab/</a:t>
            </a:r>
            <a:endParaRPr lang="id-ID" sz="1125" dirty="0">
              <a:solidFill>
                <a:schemeClr val="tx1">
                  <a:lumMod val="65000"/>
                  <a:lumOff val="35000"/>
                </a:schemeClr>
              </a:solidFill>
              <a:latin typeface="Verdana Regular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AD9D552-2B97-FF44-A553-08ED8984F7A6}"/>
              </a:ext>
            </a:extLst>
          </p:cNvPr>
          <p:cNvGrpSpPr/>
          <p:nvPr/>
        </p:nvGrpSpPr>
        <p:grpSpPr>
          <a:xfrm>
            <a:off x="978664" y="3358726"/>
            <a:ext cx="277370" cy="276906"/>
            <a:chOff x="4051029" y="4405578"/>
            <a:chExt cx="281333" cy="280862"/>
          </a:xfrm>
        </p:grpSpPr>
        <p:sp>
          <p:nvSpPr>
            <p:cNvPr id="45" name="Rectangle 90">
              <a:extLst>
                <a:ext uri="{FF2B5EF4-FFF2-40B4-BE49-F238E27FC236}">
                  <a16:creationId xmlns:a16="http://schemas.microsoft.com/office/drawing/2014/main" id="{1082B830-9FBF-BB45-BCA2-82D8EBF30D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1029" y="4405578"/>
              <a:ext cx="281333" cy="28086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en-US" sz="675" dirty="0"/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7F099236-624B-4B40-8C25-CB5D93D11644}"/>
                </a:ext>
              </a:extLst>
            </p:cNvPr>
            <p:cNvGrpSpPr/>
            <p:nvPr/>
          </p:nvGrpSpPr>
          <p:grpSpPr>
            <a:xfrm>
              <a:off x="4121267" y="4473969"/>
              <a:ext cx="146574" cy="146230"/>
              <a:chOff x="3480542" y="4352376"/>
              <a:chExt cx="196515" cy="196053"/>
            </a:xfrm>
          </p:grpSpPr>
          <p:sp>
            <p:nvSpPr>
              <p:cNvPr id="49" name="Freeform 91">
                <a:extLst>
                  <a:ext uri="{FF2B5EF4-FFF2-40B4-BE49-F238E27FC236}">
                    <a16:creationId xmlns:a16="http://schemas.microsoft.com/office/drawing/2014/main" id="{9964675C-A1EF-9947-977E-3AE9117C57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0542" y="4352376"/>
                <a:ext cx="47596" cy="47124"/>
              </a:xfrm>
              <a:custGeom>
                <a:avLst/>
                <a:gdLst>
                  <a:gd name="T0" fmla="*/ 166 w 301"/>
                  <a:gd name="T1" fmla="*/ 1 h 300"/>
                  <a:gd name="T2" fmla="*/ 196 w 301"/>
                  <a:gd name="T3" fmla="*/ 7 h 300"/>
                  <a:gd name="T4" fmla="*/ 222 w 301"/>
                  <a:gd name="T5" fmla="*/ 18 h 300"/>
                  <a:gd name="T6" fmla="*/ 246 w 301"/>
                  <a:gd name="T7" fmla="*/ 35 h 300"/>
                  <a:gd name="T8" fmla="*/ 266 w 301"/>
                  <a:gd name="T9" fmla="*/ 55 h 300"/>
                  <a:gd name="T10" fmla="*/ 283 w 301"/>
                  <a:gd name="T11" fmla="*/ 79 h 300"/>
                  <a:gd name="T12" fmla="*/ 294 w 301"/>
                  <a:gd name="T13" fmla="*/ 106 h 300"/>
                  <a:gd name="T14" fmla="*/ 300 w 301"/>
                  <a:gd name="T15" fmla="*/ 135 h 300"/>
                  <a:gd name="T16" fmla="*/ 300 w 301"/>
                  <a:gd name="T17" fmla="*/ 166 h 300"/>
                  <a:gd name="T18" fmla="*/ 293 w 301"/>
                  <a:gd name="T19" fmla="*/ 196 h 300"/>
                  <a:gd name="T20" fmla="*/ 282 w 301"/>
                  <a:gd name="T21" fmla="*/ 223 h 300"/>
                  <a:gd name="T22" fmla="*/ 265 w 301"/>
                  <a:gd name="T23" fmla="*/ 248 h 300"/>
                  <a:gd name="T24" fmla="*/ 244 w 301"/>
                  <a:gd name="T25" fmla="*/ 267 h 300"/>
                  <a:gd name="T26" fmla="*/ 220 w 301"/>
                  <a:gd name="T27" fmla="*/ 283 h 300"/>
                  <a:gd name="T28" fmla="*/ 194 w 301"/>
                  <a:gd name="T29" fmla="*/ 294 h 300"/>
                  <a:gd name="T30" fmla="*/ 164 w 301"/>
                  <a:gd name="T31" fmla="*/ 299 h 300"/>
                  <a:gd name="T32" fmla="*/ 135 w 301"/>
                  <a:gd name="T33" fmla="*/ 299 h 300"/>
                  <a:gd name="T34" fmla="*/ 107 w 301"/>
                  <a:gd name="T35" fmla="*/ 294 h 300"/>
                  <a:gd name="T36" fmla="*/ 80 w 301"/>
                  <a:gd name="T37" fmla="*/ 283 h 300"/>
                  <a:gd name="T38" fmla="*/ 56 w 301"/>
                  <a:gd name="T39" fmla="*/ 266 h 300"/>
                  <a:gd name="T40" fmla="*/ 35 w 301"/>
                  <a:gd name="T41" fmla="*/ 246 h 300"/>
                  <a:gd name="T42" fmla="*/ 19 w 301"/>
                  <a:gd name="T43" fmla="*/ 222 h 300"/>
                  <a:gd name="T44" fmla="*/ 7 w 301"/>
                  <a:gd name="T45" fmla="*/ 195 h 300"/>
                  <a:gd name="T46" fmla="*/ 1 w 301"/>
                  <a:gd name="T47" fmla="*/ 166 h 300"/>
                  <a:gd name="T48" fmla="*/ 1 w 301"/>
                  <a:gd name="T49" fmla="*/ 134 h 300"/>
                  <a:gd name="T50" fmla="*/ 7 w 301"/>
                  <a:gd name="T51" fmla="*/ 105 h 300"/>
                  <a:gd name="T52" fmla="*/ 19 w 301"/>
                  <a:gd name="T53" fmla="*/ 79 h 300"/>
                  <a:gd name="T54" fmla="*/ 34 w 301"/>
                  <a:gd name="T55" fmla="*/ 55 h 300"/>
                  <a:gd name="T56" fmla="*/ 55 w 301"/>
                  <a:gd name="T57" fmla="*/ 35 h 300"/>
                  <a:gd name="T58" fmla="*/ 79 w 301"/>
                  <a:gd name="T59" fmla="*/ 18 h 300"/>
                  <a:gd name="T60" fmla="*/ 107 w 301"/>
                  <a:gd name="T61" fmla="*/ 7 h 300"/>
                  <a:gd name="T62" fmla="*/ 136 w 301"/>
                  <a:gd name="T63" fmla="*/ 1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01" h="300">
                    <a:moveTo>
                      <a:pt x="151" y="0"/>
                    </a:moveTo>
                    <a:lnTo>
                      <a:pt x="166" y="1"/>
                    </a:lnTo>
                    <a:lnTo>
                      <a:pt x="181" y="3"/>
                    </a:lnTo>
                    <a:lnTo>
                      <a:pt x="196" y="7"/>
                    </a:lnTo>
                    <a:lnTo>
                      <a:pt x="209" y="12"/>
                    </a:lnTo>
                    <a:lnTo>
                      <a:pt x="222" y="18"/>
                    </a:lnTo>
                    <a:lnTo>
                      <a:pt x="235" y="26"/>
                    </a:lnTo>
                    <a:lnTo>
                      <a:pt x="246" y="35"/>
                    </a:lnTo>
                    <a:lnTo>
                      <a:pt x="257" y="44"/>
                    </a:lnTo>
                    <a:lnTo>
                      <a:pt x="266" y="55"/>
                    </a:lnTo>
                    <a:lnTo>
                      <a:pt x="275" y="66"/>
                    </a:lnTo>
                    <a:lnTo>
                      <a:pt x="283" y="79"/>
                    </a:lnTo>
                    <a:lnTo>
                      <a:pt x="289" y="92"/>
                    </a:lnTo>
                    <a:lnTo>
                      <a:pt x="294" y="106"/>
                    </a:lnTo>
                    <a:lnTo>
                      <a:pt x="298" y="121"/>
                    </a:lnTo>
                    <a:lnTo>
                      <a:pt x="300" y="135"/>
                    </a:lnTo>
                    <a:lnTo>
                      <a:pt x="301" y="150"/>
                    </a:lnTo>
                    <a:lnTo>
                      <a:pt x="300" y="166"/>
                    </a:lnTo>
                    <a:lnTo>
                      <a:pt x="298" y="182"/>
                    </a:lnTo>
                    <a:lnTo>
                      <a:pt x="293" y="196"/>
                    </a:lnTo>
                    <a:lnTo>
                      <a:pt x="288" y="210"/>
                    </a:lnTo>
                    <a:lnTo>
                      <a:pt x="282" y="223"/>
                    </a:lnTo>
                    <a:lnTo>
                      <a:pt x="273" y="236"/>
                    </a:lnTo>
                    <a:lnTo>
                      <a:pt x="265" y="248"/>
                    </a:lnTo>
                    <a:lnTo>
                      <a:pt x="254" y="258"/>
                    </a:lnTo>
                    <a:lnTo>
                      <a:pt x="244" y="267"/>
                    </a:lnTo>
                    <a:lnTo>
                      <a:pt x="232" y="276"/>
                    </a:lnTo>
                    <a:lnTo>
                      <a:pt x="220" y="283"/>
                    </a:lnTo>
                    <a:lnTo>
                      <a:pt x="207" y="289"/>
                    </a:lnTo>
                    <a:lnTo>
                      <a:pt x="194" y="294"/>
                    </a:lnTo>
                    <a:lnTo>
                      <a:pt x="179" y="298"/>
                    </a:lnTo>
                    <a:lnTo>
                      <a:pt x="164" y="299"/>
                    </a:lnTo>
                    <a:lnTo>
                      <a:pt x="150" y="300"/>
                    </a:lnTo>
                    <a:lnTo>
                      <a:pt x="135" y="299"/>
                    </a:lnTo>
                    <a:lnTo>
                      <a:pt x="120" y="297"/>
                    </a:lnTo>
                    <a:lnTo>
                      <a:pt x="107" y="294"/>
                    </a:lnTo>
                    <a:lnTo>
                      <a:pt x="93" y="288"/>
                    </a:lnTo>
                    <a:lnTo>
                      <a:pt x="80" y="283"/>
                    </a:lnTo>
                    <a:lnTo>
                      <a:pt x="68" y="276"/>
                    </a:lnTo>
                    <a:lnTo>
                      <a:pt x="56" y="266"/>
                    </a:lnTo>
                    <a:lnTo>
                      <a:pt x="45" y="257"/>
                    </a:lnTo>
                    <a:lnTo>
                      <a:pt x="35" y="246"/>
                    </a:lnTo>
                    <a:lnTo>
                      <a:pt x="27" y="235"/>
                    </a:lnTo>
                    <a:lnTo>
                      <a:pt x="19" y="222"/>
                    </a:lnTo>
                    <a:lnTo>
                      <a:pt x="12" y="209"/>
                    </a:lnTo>
                    <a:lnTo>
                      <a:pt x="7" y="195"/>
                    </a:lnTo>
                    <a:lnTo>
                      <a:pt x="4" y="180"/>
                    </a:lnTo>
                    <a:lnTo>
                      <a:pt x="1" y="166"/>
                    </a:lnTo>
                    <a:lnTo>
                      <a:pt x="0" y="150"/>
                    </a:lnTo>
                    <a:lnTo>
                      <a:pt x="1" y="134"/>
                    </a:lnTo>
                    <a:lnTo>
                      <a:pt x="3" y="120"/>
                    </a:lnTo>
                    <a:lnTo>
                      <a:pt x="7" y="105"/>
                    </a:lnTo>
                    <a:lnTo>
                      <a:pt x="12" y="91"/>
                    </a:lnTo>
                    <a:lnTo>
                      <a:pt x="19" y="79"/>
                    </a:lnTo>
                    <a:lnTo>
                      <a:pt x="26" y="66"/>
                    </a:lnTo>
                    <a:lnTo>
                      <a:pt x="34" y="55"/>
                    </a:lnTo>
                    <a:lnTo>
                      <a:pt x="45" y="44"/>
                    </a:lnTo>
                    <a:lnTo>
                      <a:pt x="55" y="35"/>
                    </a:lnTo>
                    <a:lnTo>
                      <a:pt x="67" y="25"/>
                    </a:lnTo>
                    <a:lnTo>
                      <a:pt x="79" y="18"/>
                    </a:lnTo>
                    <a:lnTo>
                      <a:pt x="93" y="12"/>
                    </a:lnTo>
                    <a:lnTo>
                      <a:pt x="107" y="7"/>
                    </a:lnTo>
                    <a:lnTo>
                      <a:pt x="121" y="3"/>
                    </a:lnTo>
                    <a:lnTo>
                      <a:pt x="136" y="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34290" tIns="17145" rIns="34290" bIns="1714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75" dirty="0"/>
              </a:p>
            </p:txBody>
          </p:sp>
          <p:sp>
            <p:nvSpPr>
              <p:cNvPr id="53" name="Freeform 92">
                <a:extLst>
                  <a:ext uri="{FF2B5EF4-FFF2-40B4-BE49-F238E27FC236}">
                    <a16:creationId xmlns:a16="http://schemas.microsoft.com/office/drawing/2014/main" id="{89B887A5-091D-EB4A-8C97-1ABD7C885F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4315" y="4417410"/>
                <a:ext cx="40527" cy="131006"/>
              </a:xfrm>
              <a:custGeom>
                <a:avLst/>
                <a:gdLst>
                  <a:gd name="T0" fmla="*/ 217 w 258"/>
                  <a:gd name="T1" fmla="*/ 832 h 832"/>
                  <a:gd name="T2" fmla="*/ 41 w 258"/>
                  <a:gd name="T3" fmla="*/ 832 h 832"/>
                  <a:gd name="T4" fmla="*/ 32 w 258"/>
                  <a:gd name="T5" fmla="*/ 831 h 832"/>
                  <a:gd name="T6" fmla="*/ 25 w 258"/>
                  <a:gd name="T7" fmla="*/ 829 h 832"/>
                  <a:gd name="T8" fmla="*/ 17 w 258"/>
                  <a:gd name="T9" fmla="*/ 825 h 832"/>
                  <a:gd name="T10" fmla="*/ 11 w 258"/>
                  <a:gd name="T11" fmla="*/ 820 h 832"/>
                  <a:gd name="T12" fmla="*/ 6 w 258"/>
                  <a:gd name="T13" fmla="*/ 813 h 832"/>
                  <a:gd name="T14" fmla="*/ 3 w 258"/>
                  <a:gd name="T15" fmla="*/ 807 h 832"/>
                  <a:gd name="T16" fmla="*/ 0 w 258"/>
                  <a:gd name="T17" fmla="*/ 799 h 832"/>
                  <a:gd name="T18" fmla="*/ 0 w 258"/>
                  <a:gd name="T19" fmla="*/ 790 h 832"/>
                  <a:gd name="T20" fmla="*/ 0 w 258"/>
                  <a:gd name="T21" fmla="*/ 42 h 832"/>
                  <a:gd name="T22" fmla="*/ 0 w 258"/>
                  <a:gd name="T23" fmla="*/ 34 h 832"/>
                  <a:gd name="T24" fmla="*/ 3 w 258"/>
                  <a:gd name="T25" fmla="*/ 25 h 832"/>
                  <a:gd name="T26" fmla="*/ 6 w 258"/>
                  <a:gd name="T27" fmla="*/ 18 h 832"/>
                  <a:gd name="T28" fmla="*/ 11 w 258"/>
                  <a:gd name="T29" fmla="*/ 13 h 832"/>
                  <a:gd name="T30" fmla="*/ 17 w 258"/>
                  <a:gd name="T31" fmla="*/ 7 h 832"/>
                  <a:gd name="T32" fmla="*/ 25 w 258"/>
                  <a:gd name="T33" fmla="*/ 3 h 832"/>
                  <a:gd name="T34" fmla="*/ 32 w 258"/>
                  <a:gd name="T35" fmla="*/ 1 h 832"/>
                  <a:gd name="T36" fmla="*/ 41 w 258"/>
                  <a:gd name="T37" fmla="*/ 0 h 832"/>
                  <a:gd name="T38" fmla="*/ 217 w 258"/>
                  <a:gd name="T39" fmla="*/ 0 h 832"/>
                  <a:gd name="T40" fmla="*/ 224 w 258"/>
                  <a:gd name="T41" fmla="*/ 1 h 832"/>
                  <a:gd name="T42" fmla="*/ 232 w 258"/>
                  <a:gd name="T43" fmla="*/ 3 h 832"/>
                  <a:gd name="T44" fmla="*/ 240 w 258"/>
                  <a:gd name="T45" fmla="*/ 7 h 832"/>
                  <a:gd name="T46" fmla="*/ 245 w 258"/>
                  <a:gd name="T47" fmla="*/ 13 h 832"/>
                  <a:gd name="T48" fmla="*/ 250 w 258"/>
                  <a:gd name="T49" fmla="*/ 18 h 832"/>
                  <a:gd name="T50" fmla="*/ 255 w 258"/>
                  <a:gd name="T51" fmla="*/ 25 h 832"/>
                  <a:gd name="T52" fmla="*/ 257 w 258"/>
                  <a:gd name="T53" fmla="*/ 34 h 832"/>
                  <a:gd name="T54" fmla="*/ 258 w 258"/>
                  <a:gd name="T55" fmla="*/ 42 h 832"/>
                  <a:gd name="T56" fmla="*/ 258 w 258"/>
                  <a:gd name="T57" fmla="*/ 790 h 832"/>
                  <a:gd name="T58" fmla="*/ 257 w 258"/>
                  <a:gd name="T59" fmla="*/ 799 h 832"/>
                  <a:gd name="T60" fmla="*/ 255 w 258"/>
                  <a:gd name="T61" fmla="*/ 807 h 832"/>
                  <a:gd name="T62" fmla="*/ 250 w 258"/>
                  <a:gd name="T63" fmla="*/ 813 h 832"/>
                  <a:gd name="T64" fmla="*/ 245 w 258"/>
                  <a:gd name="T65" fmla="*/ 820 h 832"/>
                  <a:gd name="T66" fmla="*/ 240 w 258"/>
                  <a:gd name="T67" fmla="*/ 825 h 832"/>
                  <a:gd name="T68" fmla="*/ 232 w 258"/>
                  <a:gd name="T69" fmla="*/ 829 h 832"/>
                  <a:gd name="T70" fmla="*/ 224 w 258"/>
                  <a:gd name="T71" fmla="*/ 831 h 832"/>
                  <a:gd name="T72" fmla="*/ 217 w 258"/>
                  <a:gd name="T73" fmla="*/ 832 h 8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58" h="832">
                    <a:moveTo>
                      <a:pt x="217" y="832"/>
                    </a:moveTo>
                    <a:lnTo>
                      <a:pt x="41" y="832"/>
                    </a:lnTo>
                    <a:lnTo>
                      <a:pt x="32" y="831"/>
                    </a:lnTo>
                    <a:lnTo>
                      <a:pt x="25" y="829"/>
                    </a:lnTo>
                    <a:lnTo>
                      <a:pt x="17" y="825"/>
                    </a:lnTo>
                    <a:lnTo>
                      <a:pt x="11" y="820"/>
                    </a:lnTo>
                    <a:lnTo>
                      <a:pt x="6" y="813"/>
                    </a:lnTo>
                    <a:lnTo>
                      <a:pt x="3" y="807"/>
                    </a:lnTo>
                    <a:lnTo>
                      <a:pt x="0" y="799"/>
                    </a:lnTo>
                    <a:lnTo>
                      <a:pt x="0" y="790"/>
                    </a:lnTo>
                    <a:lnTo>
                      <a:pt x="0" y="42"/>
                    </a:lnTo>
                    <a:lnTo>
                      <a:pt x="0" y="34"/>
                    </a:lnTo>
                    <a:lnTo>
                      <a:pt x="3" y="25"/>
                    </a:lnTo>
                    <a:lnTo>
                      <a:pt x="6" y="18"/>
                    </a:lnTo>
                    <a:lnTo>
                      <a:pt x="11" y="13"/>
                    </a:lnTo>
                    <a:lnTo>
                      <a:pt x="17" y="7"/>
                    </a:lnTo>
                    <a:lnTo>
                      <a:pt x="25" y="3"/>
                    </a:lnTo>
                    <a:lnTo>
                      <a:pt x="32" y="1"/>
                    </a:lnTo>
                    <a:lnTo>
                      <a:pt x="41" y="0"/>
                    </a:lnTo>
                    <a:lnTo>
                      <a:pt x="217" y="0"/>
                    </a:lnTo>
                    <a:lnTo>
                      <a:pt x="224" y="1"/>
                    </a:lnTo>
                    <a:lnTo>
                      <a:pt x="232" y="3"/>
                    </a:lnTo>
                    <a:lnTo>
                      <a:pt x="240" y="7"/>
                    </a:lnTo>
                    <a:lnTo>
                      <a:pt x="245" y="13"/>
                    </a:lnTo>
                    <a:lnTo>
                      <a:pt x="250" y="18"/>
                    </a:lnTo>
                    <a:lnTo>
                      <a:pt x="255" y="25"/>
                    </a:lnTo>
                    <a:lnTo>
                      <a:pt x="257" y="34"/>
                    </a:lnTo>
                    <a:lnTo>
                      <a:pt x="258" y="42"/>
                    </a:lnTo>
                    <a:lnTo>
                      <a:pt x="258" y="790"/>
                    </a:lnTo>
                    <a:lnTo>
                      <a:pt x="257" y="799"/>
                    </a:lnTo>
                    <a:lnTo>
                      <a:pt x="255" y="807"/>
                    </a:lnTo>
                    <a:lnTo>
                      <a:pt x="250" y="813"/>
                    </a:lnTo>
                    <a:lnTo>
                      <a:pt x="245" y="820"/>
                    </a:lnTo>
                    <a:lnTo>
                      <a:pt x="240" y="825"/>
                    </a:lnTo>
                    <a:lnTo>
                      <a:pt x="232" y="829"/>
                    </a:lnTo>
                    <a:lnTo>
                      <a:pt x="224" y="831"/>
                    </a:lnTo>
                    <a:lnTo>
                      <a:pt x="217" y="8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34290" tIns="17145" rIns="34290" bIns="1714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75" dirty="0"/>
              </a:p>
            </p:txBody>
          </p:sp>
          <p:sp>
            <p:nvSpPr>
              <p:cNvPr id="54" name="Freeform 93">
                <a:extLst>
                  <a:ext uri="{FF2B5EF4-FFF2-40B4-BE49-F238E27FC236}">
                    <a16:creationId xmlns:a16="http://schemas.microsoft.com/office/drawing/2014/main" id="{3613CBC4-E304-2B49-A355-A5AF6B02DC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292" y="4414124"/>
                <a:ext cx="126765" cy="134305"/>
              </a:xfrm>
              <a:custGeom>
                <a:avLst/>
                <a:gdLst>
                  <a:gd name="T0" fmla="*/ 806 w 807"/>
                  <a:gd name="T1" fmla="*/ 255 h 853"/>
                  <a:gd name="T2" fmla="*/ 798 w 807"/>
                  <a:gd name="T3" fmla="*/ 213 h 853"/>
                  <a:gd name="T4" fmla="*/ 785 w 807"/>
                  <a:gd name="T5" fmla="*/ 174 h 853"/>
                  <a:gd name="T6" fmla="*/ 766 w 807"/>
                  <a:gd name="T7" fmla="*/ 137 h 853"/>
                  <a:gd name="T8" fmla="*/ 742 w 807"/>
                  <a:gd name="T9" fmla="*/ 104 h 853"/>
                  <a:gd name="T10" fmla="*/ 714 w 807"/>
                  <a:gd name="T11" fmla="*/ 74 h 853"/>
                  <a:gd name="T12" fmla="*/ 682 w 807"/>
                  <a:gd name="T13" fmla="*/ 48 h 853"/>
                  <a:gd name="T14" fmla="*/ 645 w 807"/>
                  <a:gd name="T15" fmla="*/ 28 h 853"/>
                  <a:gd name="T16" fmla="*/ 608 w 807"/>
                  <a:gd name="T17" fmla="*/ 13 h 853"/>
                  <a:gd name="T18" fmla="*/ 566 w 807"/>
                  <a:gd name="T19" fmla="*/ 3 h 853"/>
                  <a:gd name="T20" fmla="*/ 523 w 807"/>
                  <a:gd name="T21" fmla="*/ 0 h 853"/>
                  <a:gd name="T22" fmla="*/ 446 w 807"/>
                  <a:gd name="T23" fmla="*/ 2 h 853"/>
                  <a:gd name="T24" fmla="*/ 400 w 807"/>
                  <a:gd name="T25" fmla="*/ 12 h 853"/>
                  <a:gd name="T26" fmla="*/ 358 w 807"/>
                  <a:gd name="T27" fmla="*/ 30 h 853"/>
                  <a:gd name="T28" fmla="*/ 321 w 807"/>
                  <a:gd name="T29" fmla="*/ 55 h 853"/>
                  <a:gd name="T30" fmla="*/ 289 w 807"/>
                  <a:gd name="T31" fmla="*/ 85 h 853"/>
                  <a:gd name="T32" fmla="*/ 263 w 807"/>
                  <a:gd name="T33" fmla="*/ 120 h 853"/>
                  <a:gd name="T34" fmla="*/ 253 w 807"/>
                  <a:gd name="T35" fmla="*/ 130 h 853"/>
                  <a:gd name="T36" fmla="*/ 252 w 807"/>
                  <a:gd name="T37" fmla="*/ 32 h 853"/>
                  <a:gd name="T38" fmla="*/ 246 w 807"/>
                  <a:gd name="T39" fmla="*/ 24 h 853"/>
                  <a:gd name="T40" fmla="*/ 236 w 807"/>
                  <a:gd name="T41" fmla="*/ 21 h 853"/>
                  <a:gd name="T42" fmla="*/ 11 w 807"/>
                  <a:gd name="T43" fmla="*/ 22 h 853"/>
                  <a:gd name="T44" fmla="*/ 2 w 807"/>
                  <a:gd name="T45" fmla="*/ 28 h 853"/>
                  <a:gd name="T46" fmla="*/ 0 w 807"/>
                  <a:gd name="T47" fmla="*/ 38 h 853"/>
                  <a:gd name="T48" fmla="*/ 1 w 807"/>
                  <a:gd name="T49" fmla="*/ 843 h 853"/>
                  <a:gd name="T50" fmla="*/ 8 w 807"/>
                  <a:gd name="T51" fmla="*/ 850 h 853"/>
                  <a:gd name="T52" fmla="*/ 17 w 807"/>
                  <a:gd name="T53" fmla="*/ 853 h 853"/>
                  <a:gd name="T54" fmla="*/ 248 w 807"/>
                  <a:gd name="T55" fmla="*/ 852 h 853"/>
                  <a:gd name="T56" fmla="*/ 255 w 807"/>
                  <a:gd name="T57" fmla="*/ 846 h 853"/>
                  <a:gd name="T58" fmla="*/ 258 w 807"/>
                  <a:gd name="T59" fmla="*/ 835 h 853"/>
                  <a:gd name="T60" fmla="*/ 261 w 807"/>
                  <a:gd name="T61" fmla="*/ 346 h 853"/>
                  <a:gd name="T62" fmla="*/ 275 w 807"/>
                  <a:gd name="T63" fmla="*/ 306 h 853"/>
                  <a:gd name="T64" fmla="*/ 300 w 807"/>
                  <a:gd name="T65" fmla="*/ 273 h 853"/>
                  <a:gd name="T66" fmla="*/ 333 w 807"/>
                  <a:gd name="T67" fmla="*/ 246 h 853"/>
                  <a:gd name="T68" fmla="*/ 373 w 807"/>
                  <a:gd name="T69" fmla="*/ 232 h 853"/>
                  <a:gd name="T70" fmla="*/ 417 w 807"/>
                  <a:gd name="T71" fmla="*/ 229 h 853"/>
                  <a:gd name="T72" fmla="*/ 459 w 807"/>
                  <a:gd name="T73" fmla="*/ 239 h 853"/>
                  <a:gd name="T74" fmla="*/ 495 w 807"/>
                  <a:gd name="T75" fmla="*/ 261 h 853"/>
                  <a:gd name="T76" fmla="*/ 524 w 807"/>
                  <a:gd name="T77" fmla="*/ 293 h 853"/>
                  <a:gd name="T78" fmla="*/ 542 w 807"/>
                  <a:gd name="T79" fmla="*/ 330 h 853"/>
                  <a:gd name="T80" fmla="*/ 548 w 807"/>
                  <a:gd name="T81" fmla="*/ 373 h 853"/>
                  <a:gd name="T82" fmla="*/ 550 w 807"/>
                  <a:gd name="T83" fmla="*/ 843 h 853"/>
                  <a:gd name="T84" fmla="*/ 556 w 807"/>
                  <a:gd name="T85" fmla="*/ 850 h 853"/>
                  <a:gd name="T86" fmla="*/ 566 w 807"/>
                  <a:gd name="T87" fmla="*/ 853 h 853"/>
                  <a:gd name="T88" fmla="*/ 796 w 807"/>
                  <a:gd name="T89" fmla="*/ 852 h 853"/>
                  <a:gd name="T90" fmla="*/ 804 w 807"/>
                  <a:gd name="T91" fmla="*/ 846 h 853"/>
                  <a:gd name="T92" fmla="*/ 807 w 807"/>
                  <a:gd name="T93" fmla="*/ 836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07" h="853">
                    <a:moveTo>
                      <a:pt x="807" y="284"/>
                    </a:moveTo>
                    <a:lnTo>
                      <a:pt x="807" y="269"/>
                    </a:lnTo>
                    <a:lnTo>
                      <a:pt x="806" y="255"/>
                    </a:lnTo>
                    <a:lnTo>
                      <a:pt x="804" y="241"/>
                    </a:lnTo>
                    <a:lnTo>
                      <a:pt x="802" y="228"/>
                    </a:lnTo>
                    <a:lnTo>
                      <a:pt x="798" y="213"/>
                    </a:lnTo>
                    <a:lnTo>
                      <a:pt x="794" y="200"/>
                    </a:lnTo>
                    <a:lnTo>
                      <a:pt x="790" y="187"/>
                    </a:lnTo>
                    <a:lnTo>
                      <a:pt x="785" y="174"/>
                    </a:lnTo>
                    <a:lnTo>
                      <a:pt x="779" y="162"/>
                    </a:lnTo>
                    <a:lnTo>
                      <a:pt x="772" y="149"/>
                    </a:lnTo>
                    <a:lnTo>
                      <a:pt x="766" y="137"/>
                    </a:lnTo>
                    <a:lnTo>
                      <a:pt x="759" y="126"/>
                    </a:lnTo>
                    <a:lnTo>
                      <a:pt x="750" y="114"/>
                    </a:lnTo>
                    <a:lnTo>
                      <a:pt x="742" y="104"/>
                    </a:lnTo>
                    <a:lnTo>
                      <a:pt x="733" y="93"/>
                    </a:lnTo>
                    <a:lnTo>
                      <a:pt x="724" y="83"/>
                    </a:lnTo>
                    <a:lnTo>
                      <a:pt x="714" y="74"/>
                    </a:lnTo>
                    <a:lnTo>
                      <a:pt x="703" y="65"/>
                    </a:lnTo>
                    <a:lnTo>
                      <a:pt x="693" y="57"/>
                    </a:lnTo>
                    <a:lnTo>
                      <a:pt x="682" y="48"/>
                    </a:lnTo>
                    <a:lnTo>
                      <a:pt x="671" y="41"/>
                    </a:lnTo>
                    <a:lnTo>
                      <a:pt x="658" y="35"/>
                    </a:lnTo>
                    <a:lnTo>
                      <a:pt x="645" y="28"/>
                    </a:lnTo>
                    <a:lnTo>
                      <a:pt x="633" y="22"/>
                    </a:lnTo>
                    <a:lnTo>
                      <a:pt x="620" y="17"/>
                    </a:lnTo>
                    <a:lnTo>
                      <a:pt x="608" y="13"/>
                    </a:lnTo>
                    <a:lnTo>
                      <a:pt x="594" y="9"/>
                    </a:lnTo>
                    <a:lnTo>
                      <a:pt x="580" y="5"/>
                    </a:lnTo>
                    <a:lnTo>
                      <a:pt x="566" y="3"/>
                    </a:lnTo>
                    <a:lnTo>
                      <a:pt x="552" y="1"/>
                    </a:lnTo>
                    <a:lnTo>
                      <a:pt x="537" y="0"/>
                    </a:lnTo>
                    <a:lnTo>
                      <a:pt x="523" y="0"/>
                    </a:lnTo>
                    <a:lnTo>
                      <a:pt x="478" y="0"/>
                    </a:lnTo>
                    <a:lnTo>
                      <a:pt x="462" y="0"/>
                    </a:lnTo>
                    <a:lnTo>
                      <a:pt x="446" y="2"/>
                    </a:lnTo>
                    <a:lnTo>
                      <a:pt x="430" y="4"/>
                    </a:lnTo>
                    <a:lnTo>
                      <a:pt x="415" y="8"/>
                    </a:lnTo>
                    <a:lnTo>
                      <a:pt x="400" y="12"/>
                    </a:lnTo>
                    <a:lnTo>
                      <a:pt x="386" y="17"/>
                    </a:lnTo>
                    <a:lnTo>
                      <a:pt x="372" y="23"/>
                    </a:lnTo>
                    <a:lnTo>
                      <a:pt x="358" y="30"/>
                    </a:lnTo>
                    <a:lnTo>
                      <a:pt x="345" y="37"/>
                    </a:lnTo>
                    <a:lnTo>
                      <a:pt x="333" y="45"/>
                    </a:lnTo>
                    <a:lnTo>
                      <a:pt x="321" y="55"/>
                    </a:lnTo>
                    <a:lnTo>
                      <a:pt x="310" y="64"/>
                    </a:lnTo>
                    <a:lnTo>
                      <a:pt x="298" y="75"/>
                    </a:lnTo>
                    <a:lnTo>
                      <a:pt x="289" y="85"/>
                    </a:lnTo>
                    <a:lnTo>
                      <a:pt x="278" y="97"/>
                    </a:lnTo>
                    <a:lnTo>
                      <a:pt x="270" y="108"/>
                    </a:lnTo>
                    <a:lnTo>
                      <a:pt x="263" y="120"/>
                    </a:lnTo>
                    <a:lnTo>
                      <a:pt x="256" y="131"/>
                    </a:lnTo>
                    <a:lnTo>
                      <a:pt x="254" y="130"/>
                    </a:lnTo>
                    <a:lnTo>
                      <a:pt x="253" y="130"/>
                    </a:lnTo>
                    <a:lnTo>
                      <a:pt x="253" y="38"/>
                    </a:lnTo>
                    <a:lnTo>
                      <a:pt x="253" y="35"/>
                    </a:lnTo>
                    <a:lnTo>
                      <a:pt x="252" y="32"/>
                    </a:lnTo>
                    <a:lnTo>
                      <a:pt x="251" y="28"/>
                    </a:lnTo>
                    <a:lnTo>
                      <a:pt x="249" y="26"/>
                    </a:lnTo>
                    <a:lnTo>
                      <a:pt x="246" y="24"/>
                    </a:lnTo>
                    <a:lnTo>
                      <a:pt x="243" y="22"/>
                    </a:lnTo>
                    <a:lnTo>
                      <a:pt x="239" y="21"/>
                    </a:lnTo>
                    <a:lnTo>
                      <a:pt x="236" y="21"/>
                    </a:lnTo>
                    <a:lnTo>
                      <a:pt x="17" y="21"/>
                    </a:lnTo>
                    <a:lnTo>
                      <a:pt x="14" y="21"/>
                    </a:lnTo>
                    <a:lnTo>
                      <a:pt x="11" y="22"/>
                    </a:lnTo>
                    <a:lnTo>
                      <a:pt x="8" y="24"/>
                    </a:lnTo>
                    <a:lnTo>
                      <a:pt x="4" y="26"/>
                    </a:lnTo>
                    <a:lnTo>
                      <a:pt x="2" y="28"/>
                    </a:lnTo>
                    <a:lnTo>
                      <a:pt x="1" y="32"/>
                    </a:lnTo>
                    <a:lnTo>
                      <a:pt x="0" y="35"/>
                    </a:lnTo>
                    <a:lnTo>
                      <a:pt x="0" y="38"/>
                    </a:lnTo>
                    <a:lnTo>
                      <a:pt x="0" y="835"/>
                    </a:lnTo>
                    <a:lnTo>
                      <a:pt x="0" y="839"/>
                    </a:lnTo>
                    <a:lnTo>
                      <a:pt x="1" y="843"/>
                    </a:lnTo>
                    <a:lnTo>
                      <a:pt x="2" y="846"/>
                    </a:lnTo>
                    <a:lnTo>
                      <a:pt x="4" y="848"/>
                    </a:lnTo>
                    <a:lnTo>
                      <a:pt x="8" y="850"/>
                    </a:lnTo>
                    <a:lnTo>
                      <a:pt x="11" y="851"/>
                    </a:lnTo>
                    <a:lnTo>
                      <a:pt x="14" y="852"/>
                    </a:lnTo>
                    <a:lnTo>
                      <a:pt x="17" y="853"/>
                    </a:lnTo>
                    <a:lnTo>
                      <a:pt x="242" y="853"/>
                    </a:lnTo>
                    <a:lnTo>
                      <a:pt x="245" y="852"/>
                    </a:lnTo>
                    <a:lnTo>
                      <a:pt x="248" y="852"/>
                    </a:lnTo>
                    <a:lnTo>
                      <a:pt x="251" y="850"/>
                    </a:lnTo>
                    <a:lnTo>
                      <a:pt x="253" y="848"/>
                    </a:lnTo>
                    <a:lnTo>
                      <a:pt x="255" y="846"/>
                    </a:lnTo>
                    <a:lnTo>
                      <a:pt x="257" y="843"/>
                    </a:lnTo>
                    <a:lnTo>
                      <a:pt x="258" y="839"/>
                    </a:lnTo>
                    <a:lnTo>
                      <a:pt x="258" y="835"/>
                    </a:lnTo>
                    <a:lnTo>
                      <a:pt x="258" y="375"/>
                    </a:lnTo>
                    <a:lnTo>
                      <a:pt x="259" y="361"/>
                    </a:lnTo>
                    <a:lnTo>
                      <a:pt x="261" y="346"/>
                    </a:lnTo>
                    <a:lnTo>
                      <a:pt x="265" y="332"/>
                    </a:lnTo>
                    <a:lnTo>
                      <a:pt x="270" y="319"/>
                    </a:lnTo>
                    <a:lnTo>
                      <a:pt x="275" y="306"/>
                    </a:lnTo>
                    <a:lnTo>
                      <a:pt x="282" y="294"/>
                    </a:lnTo>
                    <a:lnTo>
                      <a:pt x="291" y="283"/>
                    </a:lnTo>
                    <a:lnTo>
                      <a:pt x="300" y="273"/>
                    </a:lnTo>
                    <a:lnTo>
                      <a:pt x="310" y="263"/>
                    </a:lnTo>
                    <a:lnTo>
                      <a:pt x="321" y="255"/>
                    </a:lnTo>
                    <a:lnTo>
                      <a:pt x="333" y="246"/>
                    </a:lnTo>
                    <a:lnTo>
                      <a:pt x="345" y="240"/>
                    </a:lnTo>
                    <a:lnTo>
                      <a:pt x="359" y="236"/>
                    </a:lnTo>
                    <a:lnTo>
                      <a:pt x="373" y="232"/>
                    </a:lnTo>
                    <a:lnTo>
                      <a:pt x="387" y="230"/>
                    </a:lnTo>
                    <a:lnTo>
                      <a:pt x="402" y="229"/>
                    </a:lnTo>
                    <a:lnTo>
                      <a:pt x="417" y="229"/>
                    </a:lnTo>
                    <a:lnTo>
                      <a:pt x="431" y="231"/>
                    </a:lnTo>
                    <a:lnTo>
                      <a:pt x="445" y="235"/>
                    </a:lnTo>
                    <a:lnTo>
                      <a:pt x="459" y="239"/>
                    </a:lnTo>
                    <a:lnTo>
                      <a:pt x="472" y="245"/>
                    </a:lnTo>
                    <a:lnTo>
                      <a:pt x="484" y="253"/>
                    </a:lnTo>
                    <a:lnTo>
                      <a:pt x="495" y="261"/>
                    </a:lnTo>
                    <a:lnTo>
                      <a:pt x="506" y="271"/>
                    </a:lnTo>
                    <a:lnTo>
                      <a:pt x="515" y="281"/>
                    </a:lnTo>
                    <a:lnTo>
                      <a:pt x="524" y="293"/>
                    </a:lnTo>
                    <a:lnTo>
                      <a:pt x="531" y="304"/>
                    </a:lnTo>
                    <a:lnTo>
                      <a:pt x="536" y="317"/>
                    </a:lnTo>
                    <a:lnTo>
                      <a:pt x="542" y="330"/>
                    </a:lnTo>
                    <a:lnTo>
                      <a:pt x="546" y="344"/>
                    </a:lnTo>
                    <a:lnTo>
                      <a:pt x="548" y="359"/>
                    </a:lnTo>
                    <a:lnTo>
                      <a:pt x="548" y="373"/>
                    </a:lnTo>
                    <a:lnTo>
                      <a:pt x="548" y="836"/>
                    </a:lnTo>
                    <a:lnTo>
                      <a:pt x="549" y="839"/>
                    </a:lnTo>
                    <a:lnTo>
                      <a:pt x="550" y="843"/>
                    </a:lnTo>
                    <a:lnTo>
                      <a:pt x="551" y="846"/>
                    </a:lnTo>
                    <a:lnTo>
                      <a:pt x="553" y="848"/>
                    </a:lnTo>
                    <a:lnTo>
                      <a:pt x="556" y="850"/>
                    </a:lnTo>
                    <a:lnTo>
                      <a:pt x="558" y="852"/>
                    </a:lnTo>
                    <a:lnTo>
                      <a:pt x="561" y="853"/>
                    </a:lnTo>
                    <a:lnTo>
                      <a:pt x="566" y="853"/>
                    </a:lnTo>
                    <a:lnTo>
                      <a:pt x="790" y="853"/>
                    </a:lnTo>
                    <a:lnTo>
                      <a:pt x="793" y="853"/>
                    </a:lnTo>
                    <a:lnTo>
                      <a:pt x="796" y="852"/>
                    </a:lnTo>
                    <a:lnTo>
                      <a:pt x="800" y="850"/>
                    </a:lnTo>
                    <a:lnTo>
                      <a:pt x="802" y="848"/>
                    </a:lnTo>
                    <a:lnTo>
                      <a:pt x="804" y="846"/>
                    </a:lnTo>
                    <a:lnTo>
                      <a:pt x="806" y="843"/>
                    </a:lnTo>
                    <a:lnTo>
                      <a:pt x="807" y="839"/>
                    </a:lnTo>
                    <a:lnTo>
                      <a:pt x="807" y="836"/>
                    </a:lnTo>
                    <a:lnTo>
                      <a:pt x="807" y="284"/>
                    </a:lnTo>
                    <a:lnTo>
                      <a:pt x="807" y="28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34290" tIns="17145" rIns="34290" bIns="1714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75" dirty="0"/>
              </a:p>
            </p:txBody>
          </p: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DF004D8-3879-C740-B2A8-7C3D503E83DB}"/>
              </a:ext>
            </a:extLst>
          </p:cNvPr>
          <p:cNvGrpSpPr/>
          <p:nvPr/>
        </p:nvGrpSpPr>
        <p:grpSpPr>
          <a:xfrm>
            <a:off x="980486" y="3742294"/>
            <a:ext cx="277370" cy="276905"/>
            <a:chOff x="2372479" y="445927"/>
            <a:chExt cx="947737" cy="946151"/>
          </a:xfrm>
        </p:grpSpPr>
        <p:sp>
          <p:nvSpPr>
            <p:cNvPr id="56" name="Rectangle 114">
              <a:extLst>
                <a:ext uri="{FF2B5EF4-FFF2-40B4-BE49-F238E27FC236}">
                  <a16:creationId xmlns:a16="http://schemas.microsoft.com/office/drawing/2014/main" id="{1ED1EA87-DB08-2248-AFFD-40BCCA19FB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2479" y="445927"/>
              <a:ext cx="947737" cy="9461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en-US" sz="675" dirty="0"/>
            </a:p>
          </p:txBody>
        </p:sp>
        <p:sp>
          <p:nvSpPr>
            <p:cNvPr id="57" name="Freeform 115">
              <a:extLst>
                <a:ext uri="{FF2B5EF4-FFF2-40B4-BE49-F238E27FC236}">
                  <a16:creationId xmlns:a16="http://schemas.microsoft.com/office/drawing/2014/main" id="{8173864E-C422-054B-8EA6-E973929B10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7262" y="721740"/>
              <a:ext cx="493254" cy="401122"/>
            </a:xfrm>
            <a:custGeom>
              <a:avLst/>
              <a:gdLst>
                <a:gd name="T0" fmla="*/ 93 w 1317"/>
                <a:gd name="T1" fmla="*/ 1000 h 1069"/>
                <a:gd name="T2" fmla="*/ 220 w 1317"/>
                <a:gd name="T3" fmla="*/ 1045 h 1069"/>
                <a:gd name="T4" fmla="*/ 356 w 1317"/>
                <a:gd name="T5" fmla="*/ 1067 h 1069"/>
                <a:gd name="T6" fmla="*/ 529 w 1317"/>
                <a:gd name="T7" fmla="*/ 1060 h 1069"/>
                <a:gd name="T8" fmla="*/ 712 w 1317"/>
                <a:gd name="T9" fmla="*/ 1008 h 1069"/>
                <a:gd name="T10" fmla="*/ 873 w 1317"/>
                <a:gd name="T11" fmla="*/ 916 h 1069"/>
                <a:gd name="T12" fmla="*/ 1008 w 1317"/>
                <a:gd name="T13" fmla="*/ 789 h 1069"/>
                <a:gd name="T14" fmla="*/ 1107 w 1317"/>
                <a:gd name="T15" fmla="*/ 633 h 1069"/>
                <a:gd name="T16" fmla="*/ 1167 w 1317"/>
                <a:gd name="T17" fmla="*/ 454 h 1069"/>
                <a:gd name="T18" fmla="*/ 1183 w 1317"/>
                <a:gd name="T19" fmla="*/ 290 h 1069"/>
                <a:gd name="T20" fmla="*/ 1247 w 1317"/>
                <a:gd name="T21" fmla="*/ 212 h 1069"/>
                <a:gd name="T22" fmla="*/ 1312 w 1317"/>
                <a:gd name="T23" fmla="*/ 139 h 1069"/>
                <a:gd name="T24" fmla="*/ 1220 w 1317"/>
                <a:gd name="T25" fmla="*/ 160 h 1069"/>
                <a:gd name="T26" fmla="*/ 1163 w 1317"/>
                <a:gd name="T27" fmla="*/ 169 h 1069"/>
                <a:gd name="T28" fmla="*/ 1220 w 1317"/>
                <a:gd name="T29" fmla="*/ 121 h 1069"/>
                <a:gd name="T30" fmla="*/ 1266 w 1317"/>
                <a:gd name="T31" fmla="*/ 62 h 1069"/>
                <a:gd name="T32" fmla="*/ 1245 w 1317"/>
                <a:gd name="T33" fmla="*/ 37 h 1069"/>
                <a:gd name="T34" fmla="*/ 1140 w 1317"/>
                <a:gd name="T35" fmla="*/ 76 h 1069"/>
                <a:gd name="T36" fmla="*/ 1091 w 1317"/>
                <a:gd name="T37" fmla="*/ 67 h 1069"/>
                <a:gd name="T38" fmla="*/ 1035 w 1317"/>
                <a:gd name="T39" fmla="*/ 29 h 1069"/>
                <a:gd name="T40" fmla="*/ 970 w 1317"/>
                <a:gd name="T41" fmla="*/ 6 h 1069"/>
                <a:gd name="T42" fmla="*/ 899 w 1317"/>
                <a:gd name="T43" fmla="*/ 1 h 1069"/>
                <a:gd name="T44" fmla="*/ 833 w 1317"/>
                <a:gd name="T45" fmla="*/ 12 h 1069"/>
                <a:gd name="T46" fmla="*/ 773 w 1317"/>
                <a:gd name="T47" fmla="*/ 40 h 1069"/>
                <a:gd name="T48" fmla="*/ 721 w 1317"/>
                <a:gd name="T49" fmla="*/ 80 h 1069"/>
                <a:gd name="T50" fmla="*/ 682 w 1317"/>
                <a:gd name="T51" fmla="*/ 130 h 1069"/>
                <a:gd name="T52" fmla="*/ 654 w 1317"/>
                <a:gd name="T53" fmla="*/ 190 h 1069"/>
                <a:gd name="T54" fmla="*/ 643 w 1317"/>
                <a:gd name="T55" fmla="*/ 257 h 1069"/>
                <a:gd name="T56" fmla="*/ 649 w 1317"/>
                <a:gd name="T57" fmla="*/ 332 h 1069"/>
                <a:gd name="T58" fmla="*/ 484 w 1317"/>
                <a:gd name="T59" fmla="*/ 302 h 1069"/>
                <a:gd name="T60" fmla="*/ 360 w 1317"/>
                <a:gd name="T61" fmla="*/ 255 h 1069"/>
                <a:gd name="T62" fmla="*/ 246 w 1317"/>
                <a:gd name="T63" fmla="*/ 191 h 1069"/>
                <a:gd name="T64" fmla="*/ 136 w 1317"/>
                <a:gd name="T65" fmla="*/ 97 h 1069"/>
                <a:gd name="T66" fmla="*/ 70 w 1317"/>
                <a:gd name="T67" fmla="*/ 97 h 1069"/>
                <a:gd name="T68" fmla="*/ 55 w 1317"/>
                <a:gd name="T69" fmla="*/ 162 h 1069"/>
                <a:gd name="T70" fmla="*/ 59 w 1317"/>
                <a:gd name="T71" fmla="*/ 230 h 1069"/>
                <a:gd name="T72" fmla="*/ 87 w 1317"/>
                <a:gd name="T73" fmla="*/ 309 h 1069"/>
                <a:gd name="T74" fmla="*/ 153 w 1317"/>
                <a:gd name="T75" fmla="*/ 392 h 1069"/>
                <a:gd name="T76" fmla="*/ 95 w 1317"/>
                <a:gd name="T77" fmla="*/ 393 h 1069"/>
                <a:gd name="T78" fmla="*/ 53 w 1317"/>
                <a:gd name="T79" fmla="*/ 383 h 1069"/>
                <a:gd name="T80" fmla="*/ 73 w 1317"/>
                <a:gd name="T81" fmla="*/ 488 h 1069"/>
                <a:gd name="T82" fmla="*/ 106 w 1317"/>
                <a:gd name="T83" fmla="*/ 545 h 1069"/>
                <a:gd name="T84" fmla="*/ 161 w 1317"/>
                <a:gd name="T85" fmla="*/ 597 h 1069"/>
                <a:gd name="T86" fmla="*/ 247 w 1317"/>
                <a:gd name="T87" fmla="*/ 637 h 1069"/>
                <a:gd name="T88" fmla="*/ 198 w 1317"/>
                <a:gd name="T89" fmla="*/ 652 h 1069"/>
                <a:gd name="T90" fmla="*/ 164 w 1317"/>
                <a:gd name="T91" fmla="*/ 688 h 1069"/>
                <a:gd name="T92" fmla="*/ 227 w 1317"/>
                <a:gd name="T93" fmla="*/ 769 h 1069"/>
                <a:gd name="T94" fmla="*/ 284 w 1317"/>
                <a:gd name="T95" fmla="*/ 807 h 1069"/>
                <a:gd name="T96" fmla="*/ 361 w 1317"/>
                <a:gd name="T97" fmla="*/ 831 h 1069"/>
                <a:gd name="T98" fmla="*/ 352 w 1317"/>
                <a:gd name="T99" fmla="*/ 870 h 1069"/>
                <a:gd name="T100" fmla="*/ 228 w 1317"/>
                <a:gd name="T101" fmla="*/ 929 h 1069"/>
                <a:gd name="T102" fmla="*/ 142 w 1317"/>
                <a:gd name="T103" fmla="*/ 949 h 1069"/>
                <a:gd name="T104" fmla="*/ 43 w 1317"/>
                <a:gd name="T105" fmla="*/ 954 h 1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7" h="1069">
                  <a:moveTo>
                    <a:pt x="0" y="949"/>
                  </a:moveTo>
                  <a:lnTo>
                    <a:pt x="23" y="963"/>
                  </a:lnTo>
                  <a:lnTo>
                    <a:pt x="46" y="976"/>
                  </a:lnTo>
                  <a:lnTo>
                    <a:pt x="69" y="989"/>
                  </a:lnTo>
                  <a:lnTo>
                    <a:pt x="93" y="1000"/>
                  </a:lnTo>
                  <a:lnTo>
                    <a:pt x="118" y="1011"/>
                  </a:lnTo>
                  <a:lnTo>
                    <a:pt x="143" y="1020"/>
                  </a:lnTo>
                  <a:lnTo>
                    <a:pt x="169" y="1029"/>
                  </a:lnTo>
                  <a:lnTo>
                    <a:pt x="194" y="1037"/>
                  </a:lnTo>
                  <a:lnTo>
                    <a:pt x="220" y="1045"/>
                  </a:lnTo>
                  <a:lnTo>
                    <a:pt x="246" y="1051"/>
                  </a:lnTo>
                  <a:lnTo>
                    <a:pt x="274" y="1056"/>
                  </a:lnTo>
                  <a:lnTo>
                    <a:pt x="301" y="1060"/>
                  </a:lnTo>
                  <a:lnTo>
                    <a:pt x="328" y="1064"/>
                  </a:lnTo>
                  <a:lnTo>
                    <a:pt x="356" y="1067"/>
                  </a:lnTo>
                  <a:lnTo>
                    <a:pt x="384" y="1069"/>
                  </a:lnTo>
                  <a:lnTo>
                    <a:pt x="412" y="1069"/>
                  </a:lnTo>
                  <a:lnTo>
                    <a:pt x="452" y="1068"/>
                  </a:lnTo>
                  <a:lnTo>
                    <a:pt x="491" y="1064"/>
                  </a:lnTo>
                  <a:lnTo>
                    <a:pt x="529" y="1060"/>
                  </a:lnTo>
                  <a:lnTo>
                    <a:pt x="567" y="1053"/>
                  </a:lnTo>
                  <a:lnTo>
                    <a:pt x="605" y="1045"/>
                  </a:lnTo>
                  <a:lnTo>
                    <a:pt x="642" y="1034"/>
                  </a:lnTo>
                  <a:lnTo>
                    <a:pt x="677" y="1022"/>
                  </a:lnTo>
                  <a:lnTo>
                    <a:pt x="712" y="1008"/>
                  </a:lnTo>
                  <a:lnTo>
                    <a:pt x="747" y="993"/>
                  </a:lnTo>
                  <a:lnTo>
                    <a:pt x="780" y="975"/>
                  </a:lnTo>
                  <a:lnTo>
                    <a:pt x="812" y="958"/>
                  </a:lnTo>
                  <a:lnTo>
                    <a:pt x="843" y="938"/>
                  </a:lnTo>
                  <a:lnTo>
                    <a:pt x="873" y="916"/>
                  </a:lnTo>
                  <a:lnTo>
                    <a:pt x="903" y="893"/>
                  </a:lnTo>
                  <a:lnTo>
                    <a:pt x="931" y="869"/>
                  </a:lnTo>
                  <a:lnTo>
                    <a:pt x="957" y="843"/>
                  </a:lnTo>
                  <a:lnTo>
                    <a:pt x="983" y="816"/>
                  </a:lnTo>
                  <a:lnTo>
                    <a:pt x="1008" y="789"/>
                  </a:lnTo>
                  <a:lnTo>
                    <a:pt x="1030" y="760"/>
                  </a:lnTo>
                  <a:lnTo>
                    <a:pt x="1052" y="729"/>
                  </a:lnTo>
                  <a:lnTo>
                    <a:pt x="1072" y="698"/>
                  </a:lnTo>
                  <a:lnTo>
                    <a:pt x="1091" y="665"/>
                  </a:lnTo>
                  <a:lnTo>
                    <a:pt x="1107" y="633"/>
                  </a:lnTo>
                  <a:lnTo>
                    <a:pt x="1123" y="598"/>
                  </a:lnTo>
                  <a:lnTo>
                    <a:pt x="1137" y="564"/>
                  </a:lnTo>
                  <a:lnTo>
                    <a:pt x="1148" y="528"/>
                  </a:lnTo>
                  <a:lnTo>
                    <a:pt x="1159" y="491"/>
                  </a:lnTo>
                  <a:lnTo>
                    <a:pt x="1167" y="454"/>
                  </a:lnTo>
                  <a:lnTo>
                    <a:pt x="1175" y="416"/>
                  </a:lnTo>
                  <a:lnTo>
                    <a:pt x="1180" y="377"/>
                  </a:lnTo>
                  <a:lnTo>
                    <a:pt x="1182" y="338"/>
                  </a:lnTo>
                  <a:lnTo>
                    <a:pt x="1183" y="299"/>
                  </a:lnTo>
                  <a:lnTo>
                    <a:pt x="1183" y="290"/>
                  </a:lnTo>
                  <a:lnTo>
                    <a:pt x="1183" y="283"/>
                  </a:lnTo>
                  <a:lnTo>
                    <a:pt x="1183" y="274"/>
                  </a:lnTo>
                  <a:lnTo>
                    <a:pt x="1183" y="267"/>
                  </a:lnTo>
                  <a:lnTo>
                    <a:pt x="1207" y="247"/>
                  </a:lnTo>
                  <a:lnTo>
                    <a:pt x="1247" y="212"/>
                  </a:lnTo>
                  <a:lnTo>
                    <a:pt x="1268" y="192"/>
                  </a:lnTo>
                  <a:lnTo>
                    <a:pt x="1288" y="170"/>
                  </a:lnTo>
                  <a:lnTo>
                    <a:pt x="1297" y="159"/>
                  </a:lnTo>
                  <a:lnTo>
                    <a:pt x="1305" y="149"/>
                  </a:lnTo>
                  <a:lnTo>
                    <a:pt x="1312" y="139"/>
                  </a:lnTo>
                  <a:lnTo>
                    <a:pt x="1317" y="130"/>
                  </a:lnTo>
                  <a:lnTo>
                    <a:pt x="1304" y="135"/>
                  </a:lnTo>
                  <a:lnTo>
                    <a:pt x="1269" y="147"/>
                  </a:lnTo>
                  <a:lnTo>
                    <a:pt x="1246" y="153"/>
                  </a:lnTo>
                  <a:lnTo>
                    <a:pt x="1220" y="160"/>
                  </a:lnTo>
                  <a:lnTo>
                    <a:pt x="1192" y="165"/>
                  </a:lnTo>
                  <a:lnTo>
                    <a:pt x="1164" y="169"/>
                  </a:lnTo>
                  <a:lnTo>
                    <a:pt x="1163" y="170"/>
                  </a:lnTo>
                  <a:lnTo>
                    <a:pt x="1163" y="170"/>
                  </a:lnTo>
                  <a:lnTo>
                    <a:pt x="1163" y="169"/>
                  </a:lnTo>
                  <a:lnTo>
                    <a:pt x="1164" y="169"/>
                  </a:lnTo>
                  <a:lnTo>
                    <a:pt x="1170" y="164"/>
                  </a:lnTo>
                  <a:lnTo>
                    <a:pt x="1183" y="155"/>
                  </a:lnTo>
                  <a:lnTo>
                    <a:pt x="1201" y="140"/>
                  </a:lnTo>
                  <a:lnTo>
                    <a:pt x="1220" y="121"/>
                  </a:lnTo>
                  <a:lnTo>
                    <a:pt x="1230" y="111"/>
                  </a:lnTo>
                  <a:lnTo>
                    <a:pt x="1241" y="99"/>
                  </a:lnTo>
                  <a:lnTo>
                    <a:pt x="1250" y="88"/>
                  </a:lnTo>
                  <a:lnTo>
                    <a:pt x="1258" y="75"/>
                  </a:lnTo>
                  <a:lnTo>
                    <a:pt x="1266" y="62"/>
                  </a:lnTo>
                  <a:lnTo>
                    <a:pt x="1273" y="48"/>
                  </a:lnTo>
                  <a:lnTo>
                    <a:pt x="1278" y="33"/>
                  </a:lnTo>
                  <a:lnTo>
                    <a:pt x="1281" y="19"/>
                  </a:lnTo>
                  <a:lnTo>
                    <a:pt x="1272" y="24"/>
                  </a:lnTo>
                  <a:lnTo>
                    <a:pt x="1245" y="37"/>
                  </a:lnTo>
                  <a:lnTo>
                    <a:pt x="1225" y="45"/>
                  </a:lnTo>
                  <a:lnTo>
                    <a:pt x="1203" y="54"/>
                  </a:lnTo>
                  <a:lnTo>
                    <a:pt x="1178" y="64"/>
                  </a:lnTo>
                  <a:lnTo>
                    <a:pt x="1150" y="73"/>
                  </a:lnTo>
                  <a:lnTo>
                    <a:pt x="1140" y="76"/>
                  </a:lnTo>
                  <a:lnTo>
                    <a:pt x="1130" y="80"/>
                  </a:lnTo>
                  <a:lnTo>
                    <a:pt x="1121" y="83"/>
                  </a:lnTo>
                  <a:lnTo>
                    <a:pt x="1111" y="86"/>
                  </a:lnTo>
                  <a:lnTo>
                    <a:pt x="1101" y="76"/>
                  </a:lnTo>
                  <a:lnTo>
                    <a:pt x="1091" y="67"/>
                  </a:lnTo>
                  <a:lnTo>
                    <a:pt x="1080" y="59"/>
                  </a:lnTo>
                  <a:lnTo>
                    <a:pt x="1070" y="50"/>
                  </a:lnTo>
                  <a:lnTo>
                    <a:pt x="1058" y="43"/>
                  </a:lnTo>
                  <a:lnTo>
                    <a:pt x="1047" y="36"/>
                  </a:lnTo>
                  <a:lnTo>
                    <a:pt x="1035" y="29"/>
                  </a:lnTo>
                  <a:lnTo>
                    <a:pt x="1022" y="23"/>
                  </a:lnTo>
                  <a:lnTo>
                    <a:pt x="1010" y="18"/>
                  </a:lnTo>
                  <a:lnTo>
                    <a:pt x="996" y="14"/>
                  </a:lnTo>
                  <a:lnTo>
                    <a:pt x="984" y="9"/>
                  </a:lnTo>
                  <a:lnTo>
                    <a:pt x="970" y="6"/>
                  </a:lnTo>
                  <a:lnTo>
                    <a:pt x="955" y="4"/>
                  </a:lnTo>
                  <a:lnTo>
                    <a:pt x="942" y="2"/>
                  </a:lnTo>
                  <a:lnTo>
                    <a:pt x="927" y="1"/>
                  </a:lnTo>
                  <a:lnTo>
                    <a:pt x="913" y="0"/>
                  </a:lnTo>
                  <a:lnTo>
                    <a:pt x="899" y="1"/>
                  </a:lnTo>
                  <a:lnTo>
                    <a:pt x="885" y="2"/>
                  </a:lnTo>
                  <a:lnTo>
                    <a:pt x="871" y="3"/>
                  </a:lnTo>
                  <a:lnTo>
                    <a:pt x="859" y="6"/>
                  </a:lnTo>
                  <a:lnTo>
                    <a:pt x="845" y="8"/>
                  </a:lnTo>
                  <a:lnTo>
                    <a:pt x="833" y="12"/>
                  </a:lnTo>
                  <a:lnTo>
                    <a:pt x="820" y="17"/>
                  </a:lnTo>
                  <a:lnTo>
                    <a:pt x="807" y="22"/>
                  </a:lnTo>
                  <a:lnTo>
                    <a:pt x="796" y="27"/>
                  </a:lnTo>
                  <a:lnTo>
                    <a:pt x="784" y="32"/>
                  </a:lnTo>
                  <a:lnTo>
                    <a:pt x="773" y="40"/>
                  </a:lnTo>
                  <a:lnTo>
                    <a:pt x="761" y="46"/>
                  </a:lnTo>
                  <a:lnTo>
                    <a:pt x="751" y="54"/>
                  </a:lnTo>
                  <a:lnTo>
                    <a:pt x="740" y="62"/>
                  </a:lnTo>
                  <a:lnTo>
                    <a:pt x="731" y="70"/>
                  </a:lnTo>
                  <a:lnTo>
                    <a:pt x="721" y="80"/>
                  </a:lnTo>
                  <a:lnTo>
                    <a:pt x="713" y="89"/>
                  </a:lnTo>
                  <a:lnTo>
                    <a:pt x="704" y="98"/>
                  </a:lnTo>
                  <a:lnTo>
                    <a:pt x="696" y="109"/>
                  </a:lnTo>
                  <a:lnTo>
                    <a:pt x="689" y="119"/>
                  </a:lnTo>
                  <a:lnTo>
                    <a:pt x="682" y="130"/>
                  </a:lnTo>
                  <a:lnTo>
                    <a:pt x="675" y="141"/>
                  </a:lnTo>
                  <a:lnTo>
                    <a:pt x="669" y="153"/>
                  </a:lnTo>
                  <a:lnTo>
                    <a:pt x="664" y="165"/>
                  </a:lnTo>
                  <a:lnTo>
                    <a:pt x="658" y="177"/>
                  </a:lnTo>
                  <a:lnTo>
                    <a:pt x="654" y="190"/>
                  </a:lnTo>
                  <a:lnTo>
                    <a:pt x="651" y="203"/>
                  </a:lnTo>
                  <a:lnTo>
                    <a:pt x="648" y="216"/>
                  </a:lnTo>
                  <a:lnTo>
                    <a:pt x="646" y="229"/>
                  </a:lnTo>
                  <a:lnTo>
                    <a:pt x="644" y="243"/>
                  </a:lnTo>
                  <a:lnTo>
                    <a:pt x="643" y="257"/>
                  </a:lnTo>
                  <a:lnTo>
                    <a:pt x="643" y="270"/>
                  </a:lnTo>
                  <a:lnTo>
                    <a:pt x="643" y="286"/>
                  </a:lnTo>
                  <a:lnTo>
                    <a:pt x="644" y="302"/>
                  </a:lnTo>
                  <a:lnTo>
                    <a:pt x="646" y="316"/>
                  </a:lnTo>
                  <a:lnTo>
                    <a:pt x="649" y="332"/>
                  </a:lnTo>
                  <a:lnTo>
                    <a:pt x="628" y="330"/>
                  </a:lnTo>
                  <a:lnTo>
                    <a:pt x="584" y="325"/>
                  </a:lnTo>
                  <a:lnTo>
                    <a:pt x="555" y="318"/>
                  </a:lnTo>
                  <a:lnTo>
                    <a:pt x="521" y="311"/>
                  </a:lnTo>
                  <a:lnTo>
                    <a:pt x="484" y="302"/>
                  </a:lnTo>
                  <a:lnTo>
                    <a:pt x="444" y="289"/>
                  </a:lnTo>
                  <a:lnTo>
                    <a:pt x="425" y="282"/>
                  </a:lnTo>
                  <a:lnTo>
                    <a:pt x="403" y="273"/>
                  </a:lnTo>
                  <a:lnTo>
                    <a:pt x="382" y="265"/>
                  </a:lnTo>
                  <a:lnTo>
                    <a:pt x="360" y="255"/>
                  </a:lnTo>
                  <a:lnTo>
                    <a:pt x="336" y="244"/>
                  </a:lnTo>
                  <a:lnTo>
                    <a:pt x="314" y="233"/>
                  </a:lnTo>
                  <a:lnTo>
                    <a:pt x="291" y="219"/>
                  </a:lnTo>
                  <a:lnTo>
                    <a:pt x="269" y="205"/>
                  </a:lnTo>
                  <a:lnTo>
                    <a:pt x="246" y="191"/>
                  </a:lnTo>
                  <a:lnTo>
                    <a:pt x="224" y="174"/>
                  </a:lnTo>
                  <a:lnTo>
                    <a:pt x="201" y="157"/>
                  </a:lnTo>
                  <a:lnTo>
                    <a:pt x="179" y="138"/>
                  </a:lnTo>
                  <a:lnTo>
                    <a:pt x="157" y="118"/>
                  </a:lnTo>
                  <a:lnTo>
                    <a:pt x="136" y="97"/>
                  </a:lnTo>
                  <a:lnTo>
                    <a:pt x="114" y="75"/>
                  </a:lnTo>
                  <a:lnTo>
                    <a:pt x="94" y="51"/>
                  </a:lnTo>
                  <a:lnTo>
                    <a:pt x="89" y="60"/>
                  </a:lnTo>
                  <a:lnTo>
                    <a:pt x="77" y="82"/>
                  </a:lnTo>
                  <a:lnTo>
                    <a:pt x="70" y="97"/>
                  </a:lnTo>
                  <a:lnTo>
                    <a:pt x="64" y="116"/>
                  </a:lnTo>
                  <a:lnTo>
                    <a:pt x="61" y="127"/>
                  </a:lnTo>
                  <a:lnTo>
                    <a:pt x="59" y="138"/>
                  </a:lnTo>
                  <a:lnTo>
                    <a:pt x="56" y="150"/>
                  </a:lnTo>
                  <a:lnTo>
                    <a:pt x="55" y="162"/>
                  </a:lnTo>
                  <a:lnTo>
                    <a:pt x="54" y="175"/>
                  </a:lnTo>
                  <a:lnTo>
                    <a:pt x="54" y="189"/>
                  </a:lnTo>
                  <a:lnTo>
                    <a:pt x="54" y="202"/>
                  </a:lnTo>
                  <a:lnTo>
                    <a:pt x="56" y="216"/>
                  </a:lnTo>
                  <a:lnTo>
                    <a:pt x="59" y="230"/>
                  </a:lnTo>
                  <a:lnTo>
                    <a:pt x="62" y="245"/>
                  </a:lnTo>
                  <a:lnTo>
                    <a:pt x="66" y="261"/>
                  </a:lnTo>
                  <a:lnTo>
                    <a:pt x="72" y="277"/>
                  </a:lnTo>
                  <a:lnTo>
                    <a:pt x="78" y="292"/>
                  </a:lnTo>
                  <a:lnTo>
                    <a:pt x="87" y="309"/>
                  </a:lnTo>
                  <a:lnTo>
                    <a:pt x="97" y="325"/>
                  </a:lnTo>
                  <a:lnTo>
                    <a:pt x="109" y="342"/>
                  </a:lnTo>
                  <a:lnTo>
                    <a:pt x="121" y="358"/>
                  </a:lnTo>
                  <a:lnTo>
                    <a:pt x="136" y="375"/>
                  </a:lnTo>
                  <a:lnTo>
                    <a:pt x="153" y="392"/>
                  </a:lnTo>
                  <a:lnTo>
                    <a:pt x="171" y="409"/>
                  </a:lnTo>
                  <a:lnTo>
                    <a:pt x="160" y="408"/>
                  </a:lnTo>
                  <a:lnTo>
                    <a:pt x="133" y="403"/>
                  </a:lnTo>
                  <a:lnTo>
                    <a:pt x="115" y="399"/>
                  </a:lnTo>
                  <a:lnTo>
                    <a:pt x="95" y="393"/>
                  </a:lnTo>
                  <a:lnTo>
                    <a:pt x="85" y="390"/>
                  </a:lnTo>
                  <a:lnTo>
                    <a:pt x="74" y="384"/>
                  </a:lnTo>
                  <a:lnTo>
                    <a:pt x="65" y="380"/>
                  </a:lnTo>
                  <a:lnTo>
                    <a:pt x="54" y="374"/>
                  </a:lnTo>
                  <a:lnTo>
                    <a:pt x="53" y="383"/>
                  </a:lnTo>
                  <a:lnTo>
                    <a:pt x="54" y="409"/>
                  </a:lnTo>
                  <a:lnTo>
                    <a:pt x="56" y="425"/>
                  </a:lnTo>
                  <a:lnTo>
                    <a:pt x="61" y="444"/>
                  </a:lnTo>
                  <a:lnTo>
                    <a:pt x="66" y="465"/>
                  </a:lnTo>
                  <a:lnTo>
                    <a:pt x="73" y="488"/>
                  </a:lnTo>
                  <a:lnTo>
                    <a:pt x="78" y="499"/>
                  </a:lnTo>
                  <a:lnTo>
                    <a:pt x="84" y="510"/>
                  </a:lnTo>
                  <a:lnTo>
                    <a:pt x="90" y="522"/>
                  </a:lnTo>
                  <a:lnTo>
                    <a:pt x="97" y="533"/>
                  </a:lnTo>
                  <a:lnTo>
                    <a:pt x="106" y="545"/>
                  </a:lnTo>
                  <a:lnTo>
                    <a:pt x="115" y="556"/>
                  </a:lnTo>
                  <a:lnTo>
                    <a:pt x="125" y="567"/>
                  </a:lnTo>
                  <a:lnTo>
                    <a:pt x="136" y="577"/>
                  </a:lnTo>
                  <a:lnTo>
                    <a:pt x="148" y="588"/>
                  </a:lnTo>
                  <a:lnTo>
                    <a:pt x="161" y="597"/>
                  </a:lnTo>
                  <a:lnTo>
                    <a:pt x="176" y="607"/>
                  </a:lnTo>
                  <a:lnTo>
                    <a:pt x="192" y="615"/>
                  </a:lnTo>
                  <a:lnTo>
                    <a:pt x="208" y="623"/>
                  </a:lnTo>
                  <a:lnTo>
                    <a:pt x="227" y="631"/>
                  </a:lnTo>
                  <a:lnTo>
                    <a:pt x="247" y="637"/>
                  </a:lnTo>
                  <a:lnTo>
                    <a:pt x="268" y="642"/>
                  </a:lnTo>
                  <a:lnTo>
                    <a:pt x="260" y="645"/>
                  </a:lnTo>
                  <a:lnTo>
                    <a:pt x="236" y="650"/>
                  </a:lnTo>
                  <a:lnTo>
                    <a:pt x="219" y="652"/>
                  </a:lnTo>
                  <a:lnTo>
                    <a:pt x="198" y="652"/>
                  </a:lnTo>
                  <a:lnTo>
                    <a:pt x="175" y="651"/>
                  </a:lnTo>
                  <a:lnTo>
                    <a:pt x="149" y="647"/>
                  </a:lnTo>
                  <a:lnTo>
                    <a:pt x="151" y="655"/>
                  </a:lnTo>
                  <a:lnTo>
                    <a:pt x="158" y="675"/>
                  </a:lnTo>
                  <a:lnTo>
                    <a:pt x="164" y="688"/>
                  </a:lnTo>
                  <a:lnTo>
                    <a:pt x="173" y="703"/>
                  </a:lnTo>
                  <a:lnTo>
                    <a:pt x="182" y="719"/>
                  </a:lnTo>
                  <a:lnTo>
                    <a:pt x="195" y="735"/>
                  </a:lnTo>
                  <a:lnTo>
                    <a:pt x="210" y="752"/>
                  </a:lnTo>
                  <a:lnTo>
                    <a:pt x="227" y="769"/>
                  </a:lnTo>
                  <a:lnTo>
                    <a:pt x="237" y="777"/>
                  </a:lnTo>
                  <a:lnTo>
                    <a:pt x="247" y="785"/>
                  </a:lnTo>
                  <a:lnTo>
                    <a:pt x="259" y="793"/>
                  </a:lnTo>
                  <a:lnTo>
                    <a:pt x="270" y="799"/>
                  </a:lnTo>
                  <a:lnTo>
                    <a:pt x="284" y="807"/>
                  </a:lnTo>
                  <a:lnTo>
                    <a:pt x="298" y="813"/>
                  </a:lnTo>
                  <a:lnTo>
                    <a:pt x="311" y="818"/>
                  </a:lnTo>
                  <a:lnTo>
                    <a:pt x="327" y="823"/>
                  </a:lnTo>
                  <a:lnTo>
                    <a:pt x="343" y="828"/>
                  </a:lnTo>
                  <a:lnTo>
                    <a:pt x="361" y="831"/>
                  </a:lnTo>
                  <a:lnTo>
                    <a:pt x="378" y="834"/>
                  </a:lnTo>
                  <a:lnTo>
                    <a:pt x="397" y="836"/>
                  </a:lnTo>
                  <a:lnTo>
                    <a:pt x="390" y="842"/>
                  </a:lnTo>
                  <a:lnTo>
                    <a:pt x="368" y="859"/>
                  </a:lnTo>
                  <a:lnTo>
                    <a:pt x="352" y="870"/>
                  </a:lnTo>
                  <a:lnTo>
                    <a:pt x="333" y="881"/>
                  </a:lnTo>
                  <a:lnTo>
                    <a:pt x="311" y="894"/>
                  </a:lnTo>
                  <a:lnTo>
                    <a:pt x="286" y="906"/>
                  </a:lnTo>
                  <a:lnTo>
                    <a:pt x="259" y="918"/>
                  </a:lnTo>
                  <a:lnTo>
                    <a:pt x="228" y="929"/>
                  </a:lnTo>
                  <a:lnTo>
                    <a:pt x="212" y="934"/>
                  </a:lnTo>
                  <a:lnTo>
                    <a:pt x="196" y="939"/>
                  </a:lnTo>
                  <a:lnTo>
                    <a:pt x="178" y="943"/>
                  </a:lnTo>
                  <a:lnTo>
                    <a:pt x="160" y="946"/>
                  </a:lnTo>
                  <a:lnTo>
                    <a:pt x="142" y="949"/>
                  </a:lnTo>
                  <a:lnTo>
                    <a:pt x="124" y="952"/>
                  </a:lnTo>
                  <a:lnTo>
                    <a:pt x="104" y="953"/>
                  </a:lnTo>
                  <a:lnTo>
                    <a:pt x="84" y="954"/>
                  </a:lnTo>
                  <a:lnTo>
                    <a:pt x="64" y="954"/>
                  </a:lnTo>
                  <a:lnTo>
                    <a:pt x="43" y="954"/>
                  </a:lnTo>
                  <a:lnTo>
                    <a:pt x="22" y="952"/>
                  </a:lnTo>
                  <a:lnTo>
                    <a:pt x="0" y="949"/>
                  </a:lnTo>
                  <a:lnTo>
                    <a:pt x="0" y="9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en-US" sz="675" dirty="0"/>
            </a:p>
          </p:txBody>
        </p:sp>
      </p:grp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ED2E1145-1B7D-9848-AAD0-D068DEAB7DCA}"/>
              </a:ext>
            </a:extLst>
          </p:cNvPr>
          <p:cNvSpPr txBox="1">
            <a:spLocks/>
          </p:cNvSpPr>
          <p:nvPr/>
        </p:nvSpPr>
        <p:spPr>
          <a:xfrm>
            <a:off x="1325283" y="1842591"/>
            <a:ext cx="2947627" cy="1127367"/>
          </a:xfrm>
          <a:prstGeom prst="rect">
            <a:avLst/>
          </a:prstGeom>
        </p:spPr>
        <p:txBody>
          <a:bodyPr/>
          <a:lstStyle>
            <a:lvl1pPr marL="0" indent="0" algn="ctr" defTabSz="1460754" rtl="0" eaLnBrk="1" latinLnBrk="0" hangingPunct="1">
              <a:lnSpc>
                <a:spcPct val="90000"/>
              </a:lnSpc>
              <a:spcBef>
                <a:spcPts val="1598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566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5943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320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697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74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451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7828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205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425" dirty="0">
                <a:latin typeface="Verdana Regular"/>
              </a:rPr>
              <a:t>Tammy </a:t>
            </a:r>
            <a:r>
              <a:rPr lang="en-US" sz="1425" dirty="0" err="1">
                <a:latin typeface="Verdana Regular"/>
              </a:rPr>
              <a:t>Bilitizky</a:t>
            </a:r>
            <a:endParaRPr lang="en-US" sz="1425" dirty="0">
              <a:latin typeface="Verdana Regular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425" dirty="0">
                <a:latin typeface="Verdana Regular"/>
              </a:rPr>
              <a:t>Chief Information Officer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425" dirty="0">
                <a:latin typeface="Verdana Regular"/>
              </a:rPr>
              <a:t>DCL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425" dirty="0">
                <a:latin typeface="Verdana Regular"/>
              </a:rPr>
              <a:t>+1.718.307.5708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425" dirty="0">
                <a:latin typeface="Verdana Regular"/>
                <a:hlinkClick r:id="rId4"/>
              </a:rPr>
              <a:t>tbilitizky@dclab.com</a:t>
            </a:r>
            <a:endParaRPr lang="en-US" sz="1425" dirty="0">
              <a:latin typeface="Verdana Regular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id-ID" sz="1425" dirty="0">
              <a:latin typeface="Verdana Regular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51D787F9-78C4-0B48-BEA7-0FFDCC57F3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071" y="1904675"/>
            <a:ext cx="266265" cy="24003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A35D8BBB-62A4-3C43-AE69-434A4BC14B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071" y="2166244"/>
            <a:ext cx="266265" cy="24003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9F4B7D40-1240-E844-9B02-2C06AD2E8D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6071" y="2417732"/>
            <a:ext cx="266265" cy="240030"/>
          </a:xfrm>
          <a:prstGeom prst="rect">
            <a:avLst/>
          </a:prstGeom>
        </p:spPr>
      </p:pic>
      <p:sp>
        <p:nvSpPr>
          <p:cNvPr id="62" name="TextBox 61">
            <a:hlinkClick r:id="rId3"/>
            <a:extLst>
              <a:ext uri="{FF2B5EF4-FFF2-40B4-BE49-F238E27FC236}">
                <a16:creationId xmlns:a16="http://schemas.microsoft.com/office/drawing/2014/main" id="{33D393D9-E5B6-A944-9B6D-CC0BD1FD703C}"/>
              </a:ext>
            </a:extLst>
          </p:cNvPr>
          <p:cNvSpPr txBox="1"/>
          <p:nvPr/>
        </p:nvSpPr>
        <p:spPr>
          <a:xfrm>
            <a:off x="1303144" y="3805726"/>
            <a:ext cx="2045256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25">
                <a:solidFill>
                  <a:schemeClr val="tx1">
                    <a:lumMod val="65000"/>
                    <a:lumOff val="35000"/>
                  </a:schemeClr>
                </a:solidFill>
                <a:latin typeface="Verdana Regular"/>
              </a:rPr>
              <a:t>@</a:t>
            </a:r>
            <a:r>
              <a:rPr lang="en-US" sz="1125" err="1">
                <a:solidFill>
                  <a:schemeClr val="tx1">
                    <a:lumMod val="65000"/>
                    <a:lumOff val="35000"/>
                  </a:schemeClr>
                </a:solidFill>
                <a:latin typeface="Verdana Regular"/>
              </a:rPr>
              <a:t>DCLaboratory</a:t>
            </a:r>
            <a:endParaRPr lang="id-ID" sz="1125">
              <a:solidFill>
                <a:schemeClr val="tx1">
                  <a:lumMod val="65000"/>
                  <a:lumOff val="35000"/>
                </a:schemeClr>
              </a:solidFill>
              <a:latin typeface="Verdana Regular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E97D2F-91FE-5144-8F3D-491D1370B46C}"/>
              </a:ext>
            </a:extLst>
          </p:cNvPr>
          <p:cNvSpPr/>
          <p:nvPr/>
        </p:nvSpPr>
        <p:spPr bwMode="auto">
          <a:xfrm>
            <a:off x="3243050" y="646582"/>
            <a:ext cx="5933097" cy="302578"/>
          </a:xfrm>
          <a:prstGeom prst="rect">
            <a:avLst/>
          </a:prstGeom>
          <a:solidFill>
            <a:schemeClr val="bg2">
              <a:alpha val="29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34290" tIns="17145" rIns="34290" bIns="17145" numCol="1" rtlCol="0" anchor="t" anchorCtr="0" compatLnSpc="1">
            <a:prstTxWarp prst="textNoShape">
              <a:avLst/>
            </a:prstTxWarp>
          </a:bodyPr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D159B8A0-3CDC-F64A-9C0F-A7EB6DA6B443}"/>
              </a:ext>
            </a:extLst>
          </p:cNvPr>
          <p:cNvSpPr/>
          <p:nvPr/>
        </p:nvSpPr>
        <p:spPr bwMode="auto">
          <a:xfrm>
            <a:off x="957499" y="2678493"/>
            <a:ext cx="285284" cy="240030"/>
          </a:xfrm>
          <a:prstGeom prst="rect">
            <a:avLst/>
          </a:prstGeom>
          <a:solidFill>
            <a:schemeClr val="bg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34290" tIns="17145" rIns="34290" bIns="17145" numCol="1" rtlCol="0" anchor="t" anchorCtr="0" compatLnSpc="1">
            <a:prstTxWarp prst="textNoShape">
              <a:avLst/>
            </a:prstTxWarp>
          </a:bodyPr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F50C2B91-93F6-FC4B-811C-FD5ABD51EDEE}"/>
              </a:ext>
            </a:extLst>
          </p:cNvPr>
          <p:cNvSpPr/>
          <p:nvPr/>
        </p:nvSpPr>
        <p:spPr>
          <a:xfrm>
            <a:off x="3323667" y="702724"/>
            <a:ext cx="5908091" cy="334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575">
                <a:solidFill>
                  <a:schemeClr val="bg1"/>
                </a:solidFill>
                <a:latin typeface="Verdana Regular"/>
                <a:ea typeface="ＭＳ Ｐゴシック" charset="0"/>
                <a:cs typeface="Lato Light" charset="0"/>
              </a:rPr>
              <a:t>DCL structures the world’s data to make it consumable.</a:t>
            </a:r>
          </a:p>
        </p:txBody>
      </p:sp>
      <p:sp>
        <p:nvSpPr>
          <p:cNvPr id="65" name="Shape 2">
            <a:extLst>
              <a:ext uri="{FF2B5EF4-FFF2-40B4-BE49-F238E27FC236}">
                <a16:creationId xmlns:a16="http://schemas.microsoft.com/office/drawing/2014/main" id="{9EEECAEB-B2EE-A441-A729-28203B8B24A0}"/>
              </a:ext>
            </a:extLst>
          </p:cNvPr>
          <p:cNvSpPr/>
          <p:nvPr/>
        </p:nvSpPr>
        <p:spPr>
          <a:xfrm>
            <a:off x="0" y="-1"/>
            <a:ext cx="9144000" cy="714375"/>
          </a:xfrm>
          <a:prstGeom prst="rect">
            <a:avLst/>
          </a:prstGeom>
          <a:solidFill>
            <a:srgbClr val="F7F7F7"/>
          </a:solidFill>
          <a:ln w="12700" cap="flat">
            <a:noFill/>
            <a:miter lim="400000"/>
          </a:ln>
          <a:effectLst>
            <a:outerShdw blurRad="12700" dist="12700" dir="5400000" rotWithShape="0">
              <a:srgbClr val="000000">
                <a:alpha val="15000"/>
              </a:srgbClr>
            </a:outerShdw>
          </a:effectLst>
        </p:spPr>
        <p:txBody>
          <a:bodyPr wrap="square" lIns="14288" tIns="14288" rIns="14288" bIns="14288" numCol="1" anchor="ctr">
            <a:noAutofit/>
          </a:bodyPr>
          <a:lstStyle/>
          <a:p>
            <a:pPr defTabSz="171450">
              <a:defRPr sz="3000" spc="29">
                <a:solidFill>
                  <a:srgbClr val="F5F5F5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>
              <a:latin typeface="Open Sans"/>
              <a:ea typeface="Open Sans"/>
              <a:cs typeface="Open Sans"/>
            </a:endParaRPr>
          </a:p>
        </p:txBody>
      </p:sp>
      <p:sp>
        <p:nvSpPr>
          <p:cNvPr id="66" name="Rectangle 2">
            <a:extLst>
              <a:ext uri="{FF2B5EF4-FFF2-40B4-BE49-F238E27FC236}">
                <a16:creationId xmlns:a16="http://schemas.microsoft.com/office/drawing/2014/main" id="{C7160707-A6B0-344B-83FA-17973D2F77B1}"/>
              </a:ext>
            </a:extLst>
          </p:cNvPr>
          <p:cNvSpPr>
            <a:spLocks/>
          </p:cNvSpPr>
          <p:nvPr/>
        </p:nvSpPr>
        <p:spPr bwMode="auto">
          <a:xfrm>
            <a:off x="409361" y="239468"/>
            <a:ext cx="880715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70000"/>
              </a:lnSpc>
            </a:pPr>
            <a:r>
              <a:rPr lang="en-US" sz="2813">
                <a:latin typeface="Verdana Regular"/>
                <a:ea typeface="ＭＳ Ｐゴシック" charset="0"/>
                <a:cs typeface="Lato Light" charset="0"/>
                <a:sym typeface="Lato Light" charset="0"/>
              </a:rPr>
              <a:t>Questions?</a:t>
            </a:r>
            <a:endParaRPr lang="en-US" sz="2813">
              <a:latin typeface="Verdana Regular"/>
              <a:ea typeface="ＭＳ Ｐゴシック" charset="0"/>
              <a:sym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84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7742646-F7C4-DB46-AC72-CCCA18DF7C44}"/>
              </a:ext>
            </a:extLst>
          </p:cNvPr>
          <p:cNvSpPr/>
          <p:nvPr/>
        </p:nvSpPr>
        <p:spPr>
          <a:xfrm>
            <a:off x="0" y="3057419"/>
            <a:ext cx="9144000" cy="2220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F32DE9D-E52A-7E4B-A239-18632DE80881}"/>
              </a:ext>
            </a:extLst>
          </p:cNvPr>
          <p:cNvGraphicFramePr>
            <a:graphicFrameLocks noGrp="1"/>
          </p:cNvGraphicFramePr>
          <p:nvPr/>
        </p:nvGraphicFramePr>
        <p:xfrm>
          <a:off x="81011" y="1032579"/>
          <a:ext cx="9000488" cy="41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5784">
                  <a:extLst>
                    <a:ext uri="{9D8B030D-6E8A-4147-A177-3AD203B41FA5}">
                      <a16:colId xmlns:a16="http://schemas.microsoft.com/office/drawing/2014/main" val="1442001620"/>
                    </a:ext>
                  </a:extLst>
                </a:gridCol>
                <a:gridCol w="1285784">
                  <a:extLst>
                    <a:ext uri="{9D8B030D-6E8A-4147-A177-3AD203B41FA5}">
                      <a16:colId xmlns:a16="http://schemas.microsoft.com/office/drawing/2014/main" val="950728646"/>
                    </a:ext>
                  </a:extLst>
                </a:gridCol>
                <a:gridCol w="1285784">
                  <a:extLst>
                    <a:ext uri="{9D8B030D-6E8A-4147-A177-3AD203B41FA5}">
                      <a16:colId xmlns:a16="http://schemas.microsoft.com/office/drawing/2014/main" val="1565009807"/>
                    </a:ext>
                  </a:extLst>
                </a:gridCol>
                <a:gridCol w="1285784">
                  <a:extLst>
                    <a:ext uri="{9D8B030D-6E8A-4147-A177-3AD203B41FA5}">
                      <a16:colId xmlns:a16="http://schemas.microsoft.com/office/drawing/2014/main" val="3642885024"/>
                    </a:ext>
                  </a:extLst>
                </a:gridCol>
                <a:gridCol w="1285784">
                  <a:extLst>
                    <a:ext uri="{9D8B030D-6E8A-4147-A177-3AD203B41FA5}">
                      <a16:colId xmlns:a16="http://schemas.microsoft.com/office/drawing/2014/main" val="2254687573"/>
                    </a:ext>
                  </a:extLst>
                </a:gridCol>
                <a:gridCol w="1285784">
                  <a:extLst>
                    <a:ext uri="{9D8B030D-6E8A-4147-A177-3AD203B41FA5}">
                      <a16:colId xmlns:a16="http://schemas.microsoft.com/office/drawing/2014/main" val="3721732121"/>
                    </a:ext>
                  </a:extLst>
                </a:gridCol>
                <a:gridCol w="1285784">
                  <a:extLst>
                    <a:ext uri="{9D8B030D-6E8A-4147-A177-3AD203B41FA5}">
                      <a16:colId xmlns:a16="http://schemas.microsoft.com/office/drawing/2014/main" val="3452383241"/>
                    </a:ext>
                  </a:extLst>
                </a:gridCol>
              </a:tblGrid>
              <a:tr h="102773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34290" marR="34290" marT="17145" marB="171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34290" marR="34290" marT="17145" marB="171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34290" marR="34290" marT="17145" marB="171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34290" marR="34290" marT="17145" marB="171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34290" marR="34290" marT="17145" marB="171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34290" marR="34290" marT="17145" marB="171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34290" marR="34290" marT="17145" marB="171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2575523"/>
                  </a:ext>
                </a:extLst>
              </a:tr>
              <a:tr h="102773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34290" marR="34290" marT="17145" marB="171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34290" marR="34290" marT="17145" marB="171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34290" marR="34290" marT="17145" marB="171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34290" marR="34290" marT="17145" marB="171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34290" marR="34290" marT="17145" marB="171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34290" marR="34290" marT="17145" marB="171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34290" marR="34290" marT="17145" marB="171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9277948"/>
                  </a:ext>
                </a:extLst>
              </a:tr>
              <a:tr h="102773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34290" marR="34290" marT="17145" marB="171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34290" marR="34290" marT="17145" marB="171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34290" marR="34290" marT="17145" marB="171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34290" marR="34290" marT="17145" marB="171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34290" marR="34290" marT="17145" marB="171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34290" marR="34290" marT="17145" marB="171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34290" marR="34290" marT="17145" marB="171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0094822"/>
                  </a:ext>
                </a:extLst>
              </a:tr>
              <a:tr h="102773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34290" marR="34290" marT="17145" marB="171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34290" marR="34290" marT="17145" marB="171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34290" marR="34290" marT="17145" marB="171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34290" marR="34290" marT="17145" marB="171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34290" marR="34290" marT="17145" marB="171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34290" marR="34290" marT="17145" marB="171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34290" marR="34290" marT="17145" marB="171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8090840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FE35B0A5-3754-5347-8D93-F261209929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519" y="1167594"/>
            <a:ext cx="994410" cy="775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3B7330-BEB6-164B-9EC2-4DDA215E005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31" y="2384818"/>
            <a:ext cx="1268730" cy="3147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263A86-CC4E-0B4B-929A-29231252FA3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1651" y="3151216"/>
            <a:ext cx="937757" cy="9377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1CC864-6CD0-5F4D-98A1-BE27B401D24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1169" y="4165276"/>
            <a:ext cx="937757" cy="9377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83C199-4E5E-574F-B637-6312A050EF2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593" t="20803" r="18800" b="19894"/>
          <a:stretch/>
        </p:blipFill>
        <p:spPr>
          <a:xfrm>
            <a:off x="1483538" y="1106141"/>
            <a:ext cx="1053018" cy="8985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270424-64BB-BA4C-A074-22EFB070581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135" y="1094433"/>
            <a:ext cx="842081" cy="9254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00214D-E578-8044-8C98-DEA5821D3D7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3610" y="2386562"/>
            <a:ext cx="1214724" cy="419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22A86C-D333-124C-81AA-33B1163F93D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0956" y="3320591"/>
            <a:ext cx="1234440" cy="487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AEA5B2-0124-8F4C-9C8D-AD9821D04A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50202" y="4303791"/>
            <a:ext cx="1111088" cy="6752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C883C2-4884-4B42-B80E-658F63661E5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985" y="1087632"/>
            <a:ext cx="1144014" cy="8580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7EFE28A-CADA-1B41-AE12-86412E3CA6F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7609" y="2273215"/>
            <a:ext cx="1184765" cy="6486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DD511B6-0F20-9F41-9390-1CCB0DE86C1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4403" y="3411252"/>
            <a:ext cx="1187971" cy="34339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A800AB3-05FD-274E-B0BA-709F9B455187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0441" y="1303501"/>
            <a:ext cx="816329" cy="43197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74BE0BF-D813-0844-9261-1DBE695FB6E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13723" y="1079962"/>
            <a:ext cx="824679" cy="87905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AC30F77-7D66-B645-AA7A-D1117FED12AB}"/>
              </a:ext>
            </a:extLst>
          </p:cNvPr>
          <p:cNvSpPr txBox="1"/>
          <p:nvPr/>
        </p:nvSpPr>
        <p:spPr>
          <a:xfrm>
            <a:off x="393750" y="831069"/>
            <a:ext cx="7713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DEFENSE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B8AC448-25F1-9741-B7DF-C3D9D8564770}"/>
              </a:ext>
            </a:extLst>
          </p:cNvPr>
          <p:cNvSpPr txBox="1"/>
          <p:nvPr/>
        </p:nvSpPr>
        <p:spPr>
          <a:xfrm>
            <a:off x="1519468" y="829392"/>
            <a:ext cx="109356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GOVERNMENT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9A6B319-485F-4F42-B865-FED3D68F19CE}"/>
              </a:ext>
            </a:extLst>
          </p:cNvPr>
          <p:cNvSpPr txBox="1"/>
          <p:nvPr/>
        </p:nvSpPr>
        <p:spPr>
          <a:xfrm>
            <a:off x="7999169" y="834318"/>
            <a:ext cx="10182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PUBLISHING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C43B6A3-5315-F240-87C5-AD0F71379837}"/>
              </a:ext>
            </a:extLst>
          </p:cNvPr>
          <p:cNvSpPr txBox="1"/>
          <p:nvPr/>
        </p:nvSpPr>
        <p:spPr>
          <a:xfrm>
            <a:off x="3027041" y="831801"/>
            <a:ext cx="7441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PHARMA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DDB4214-38E4-F34C-904B-1A7E08C7E6F4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1396" y="2132852"/>
            <a:ext cx="1117302" cy="92456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8ED3D0D-AFB7-4945-A4EE-6804433518AB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025" y="4136949"/>
            <a:ext cx="997974" cy="98755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7C94F8-0E71-D84A-928B-09CE608CAD8F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7934" y="4434957"/>
            <a:ext cx="1234440" cy="26729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ABF0E30-10B5-294D-B3E6-5390433112E4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2744" y="3366993"/>
            <a:ext cx="1200150" cy="31752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8120BC7-F55A-4943-A99A-8E3E0FC40159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7729" y="2355409"/>
            <a:ext cx="1200150" cy="34324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15EDBF9-DE04-7047-A053-5DA529CE3311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8973" y="4182003"/>
            <a:ext cx="1134126" cy="757858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170E7F96-0B5A-4D45-9BC0-070F4CEBC48F}"/>
              </a:ext>
            </a:extLst>
          </p:cNvPr>
          <p:cNvSpPr txBox="1"/>
          <p:nvPr/>
        </p:nvSpPr>
        <p:spPr>
          <a:xfrm>
            <a:off x="6752539" y="832649"/>
            <a:ext cx="90120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LIBRARIES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823B2A9-21EB-BF4F-BFC7-7A886FC7C206}"/>
              </a:ext>
            </a:extLst>
          </p:cNvPr>
          <p:cNvSpPr txBox="1"/>
          <p:nvPr/>
        </p:nvSpPr>
        <p:spPr>
          <a:xfrm>
            <a:off x="4102869" y="724501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FINANCIAL</a:t>
            </a:r>
          </a:p>
          <a:p>
            <a:pPr algn="ctr"/>
            <a:r>
              <a:rPr lang="en-US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LEGAL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A4DF35DE-0CB3-964F-BA86-503716ABCD2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966618" y="2542170"/>
            <a:ext cx="1234440" cy="8464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6E054C4-C04F-7B4C-B9FE-7409D7B7B7F2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1865" y="1087632"/>
            <a:ext cx="938782" cy="938782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FEDA3D0F-C83E-CB49-B648-A1139B1721C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4177369" y="3151217"/>
            <a:ext cx="865182" cy="865182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0F971123-E289-4A42-B52E-6FCAE46FCECF}"/>
              </a:ext>
            </a:extLst>
          </p:cNvPr>
          <p:cNvSpPr txBox="1"/>
          <p:nvPr/>
        </p:nvSpPr>
        <p:spPr>
          <a:xfrm>
            <a:off x="5194295" y="724501"/>
            <a:ext cx="1345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TECHNICAL</a:t>
            </a:r>
          </a:p>
          <a:p>
            <a:r>
              <a:rPr lang="en-US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DOCUMENTATION</a:t>
            </a:r>
            <a:endParaRPr lang="en-US" sz="165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CEE21A81-07CF-6F40-9FC4-7F0B1584DF0F}"/>
              </a:ext>
            </a:extLst>
          </p:cNvPr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539" y="3493605"/>
            <a:ext cx="1200150" cy="1623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4457642-D23B-BB45-9C3E-BF92232618F2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4324" y="4379678"/>
            <a:ext cx="1203927" cy="4415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62D45ED-59D4-7E4E-B4BF-36E36D527F7F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4285" y="3439748"/>
            <a:ext cx="1240535" cy="2447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30CE48A-3EF2-164B-B9C5-24FB21E3AE3D}"/>
              </a:ext>
            </a:extLst>
          </p:cNvPr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9270" y="4338567"/>
            <a:ext cx="1234440" cy="45612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9E8AFB3-2385-F940-9F7B-B4BADD754280}"/>
              </a:ext>
            </a:extLst>
          </p:cNvPr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4052" y="2384818"/>
            <a:ext cx="1268730" cy="399108"/>
          </a:xfrm>
          <a:prstGeom prst="rect">
            <a:avLst/>
          </a:prstGeom>
        </p:spPr>
      </p:pic>
      <p:sp>
        <p:nvSpPr>
          <p:cNvPr id="39" name="Shape 2">
            <a:extLst>
              <a:ext uri="{FF2B5EF4-FFF2-40B4-BE49-F238E27FC236}">
                <a16:creationId xmlns:a16="http://schemas.microsoft.com/office/drawing/2014/main" id="{FB6F6955-2C19-4E44-9ABD-F4E75DAD857C}"/>
              </a:ext>
            </a:extLst>
          </p:cNvPr>
          <p:cNvSpPr/>
          <p:nvPr/>
        </p:nvSpPr>
        <p:spPr>
          <a:xfrm>
            <a:off x="0" y="-1"/>
            <a:ext cx="9144000" cy="714375"/>
          </a:xfrm>
          <a:prstGeom prst="rect">
            <a:avLst/>
          </a:prstGeom>
          <a:solidFill>
            <a:srgbClr val="F7F7F7"/>
          </a:solidFill>
          <a:ln w="12700" cap="flat">
            <a:noFill/>
            <a:miter lim="400000"/>
          </a:ln>
          <a:effectLst>
            <a:outerShdw blurRad="12700" dist="12700" dir="5400000" rotWithShape="0">
              <a:srgbClr val="000000">
                <a:alpha val="15000"/>
              </a:srgbClr>
            </a:outerShdw>
          </a:effectLst>
        </p:spPr>
        <p:txBody>
          <a:bodyPr wrap="square" lIns="14288" tIns="14288" rIns="14288" bIns="14288" numCol="1" anchor="ctr">
            <a:noAutofit/>
          </a:bodyPr>
          <a:lstStyle/>
          <a:p>
            <a:pPr defTabSz="171450">
              <a:defRPr sz="3000" spc="29">
                <a:solidFill>
                  <a:srgbClr val="F5F5F5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>
              <a:latin typeface="Open Sans"/>
              <a:ea typeface="Open Sans"/>
              <a:cs typeface="Open San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202F1B6-C14A-9240-9C2D-B31C749634BA}"/>
              </a:ext>
            </a:extLst>
          </p:cNvPr>
          <p:cNvSpPr>
            <a:spLocks/>
          </p:cNvSpPr>
          <p:nvPr/>
        </p:nvSpPr>
        <p:spPr bwMode="auto">
          <a:xfrm>
            <a:off x="116505" y="228009"/>
            <a:ext cx="9135507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70000"/>
              </a:lnSpc>
            </a:pPr>
            <a:r>
              <a:rPr lang="en-US" sz="2250" dirty="0">
                <a:latin typeface="Verdana Regular"/>
                <a:ea typeface="ＭＳ Ｐゴシック" charset="0"/>
                <a:cs typeface="Lato Light" charset="0"/>
                <a:sym typeface="Lato Light" charset="0"/>
              </a:rPr>
              <a:t>Representative Customers</a:t>
            </a:r>
          </a:p>
        </p:txBody>
      </p:sp>
    </p:spTree>
    <p:extLst>
      <p:ext uri="{BB962C8B-B14F-4D97-AF65-F5344CB8AC3E}">
        <p14:creationId xmlns:p14="http://schemas.microsoft.com/office/powerpoint/2010/main" val="388874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E53B00A-8328-4964-B609-35DF65CA8219}"/>
              </a:ext>
            </a:extLst>
          </p:cNvPr>
          <p:cNvSpPr txBox="1">
            <a:spLocks/>
          </p:cNvSpPr>
          <p:nvPr/>
        </p:nvSpPr>
        <p:spPr>
          <a:xfrm>
            <a:off x="0" y="1077503"/>
            <a:ext cx="9144000" cy="898253"/>
          </a:xfrm>
          <a:prstGeom prst="rect">
            <a:avLst/>
          </a:prstGeom>
        </p:spPr>
        <p:txBody>
          <a:bodyPr/>
          <a:lstStyle>
            <a:lvl1pPr marL="0" indent="0" algn="ctr" defTabSz="1460754" rtl="0" eaLnBrk="1" latinLnBrk="0" hangingPunct="1">
              <a:lnSpc>
                <a:spcPct val="90000"/>
              </a:lnSpc>
              <a:spcBef>
                <a:spcPts val="1598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566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5943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320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697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74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451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7828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205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sz="5513" b="1" spc="225" dirty="0">
                <a:latin typeface="Century Gothic" panose="020B0502020202020204" pitchFamily="34" charset="0"/>
              </a:rPr>
              <a:t>DATA</a:t>
            </a:r>
            <a:r>
              <a:rPr lang="id-ID" sz="5513" spc="225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 CHALLENGE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A679032-AF5C-441D-80EA-6E68B8E68328}"/>
              </a:ext>
            </a:extLst>
          </p:cNvPr>
          <p:cNvGrpSpPr/>
          <p:nvPr/>
        </p:nvGrpSpPr>
        <p:grpSpPr>
          <a:xfrm>
            <a:off x="1927015" y="101010"/>
            <a:ext cx="5262965" cy="4302144"/>
            <a:chOff x="2587357" y="560904"/>
            <a:chExt cx="7017286" cy="573619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3CAB85DE-802E-4B9E-BE2A-6711922A5E58}"/>
                </a:ext>
              </a:extLst>
            </p:cNvPr>
            <p:cNvGrpSpPr/>
            <p:nvPr/>
          </p:nvGrpSpPr>
          <p:grpSpPr>
            <a:xfrm>
              <a:off x="2587357" y="2831678"/>
              <a:ext cx="7017286" cy="3465418"/>
              <a:chOff x="2622013" y="3011498"/>
              <a:chExt cx="7017286" cy="3171297"/>
            </a:xfrm>
            <a:solidFill>
              <a:schemeClr val="bg1">
                <a:lumMod val="50000"/>
              </a:schemeClr>
            </a:solidFill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77D974AC-13A3-4E94-AD14-98DA3662901D}"/>
                  </a:ext>
                </a:extLst>
              </p:cNvPr>
              <p:cNvSpPr/>
              <p:nvPr/>
            </p:nvSpPr>
            <p:spPr>
              <a:xfrm rot="5400000">
                <a:off x="6082910" y="2626417"/>
                <a:ext cx="95481" cy="701727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200" dirty="0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AB7B5F7A-C3D8-4C9E-A385-9E98A3E3B7F6}"/>
                  </a:ext>
                </a:extLst>
              </p:cNvPr>
              <p:cNvSpPr/>
              <p:nvPr/>
            </p:nvSpPr>
            <p:spPr>
              <a:xfrm>
                <a:off x="2622016" y="3011498"/>
                <a:ext cx="99727" cy="317129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200" dirty="0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61AF01B4-9A6A-4F7B-A8EC-62C3B2010BC4}"/>
                  </a:ext>
                </a:extLst>
              </p:cNvPr>
              <p:cNvSpPr/>
              <p:nvPr/>
            </p:nvSpPr>
            <p:spPr>
              <a:xfrm>
                <a:off x="9539572" y="3011498"/>
                <a:ext cx="99727" cy="317129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200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4F8F8A4-A10E-4C25-9AFD-62E0C0E43DD0}"/>
                </a:ext>
              </a:extLst>
            </p:cNvPr>
            <p:cNvGrpSpPr/>
            <p:nvPr/>
          </p:nvGrpSpPr>
          <p:grpSpPr>
            <a:xfrm>
              <a:off x="2587357" y="560904"/>
              <a:ext cx="7017286" cy="1197673"/>
              <a:chOff x="2587357" y="560904"/>
              <a:chExt cx="7017286" cy="1197673"/>
            </a:xfrm>
            <a:solidFill>
              <a:schemeClr val="bg1">
                <a:lumMod val="50000"/>
              </a:schemeClr>
            </a:solidFill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A988F510-7623-462E-BD84-45DB02E5084C}"/>
                  </a:ext>
                </a:extLst>
              </p:cNvPr>
              <p:cNvSpPr/>
              <p:nvPr/>
            </p:nvSpPr>
            <p:spPr>
              <a:xfrm rot="16200000">
                <a:off x="6048265" y="-2899993"/>
                <a:ext cx="95481" cy="701727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200" dirty="0"/>
              </a:p>
            </p:txBody>
          </p: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5D37E930-1594-4BB4-900F-2E4FB728AEA4}"/>
                  </a:ext>
                </a:extLst>
              </p:cNvPr>
              <p:cNvGrpSpPr/>
              <p:nvPr/>
            </p:nvGrpSpPr>
            <p:grpSpPr>
              <a:xfrm>
                <a:off x="2587357" y="560905"/>
                <a:ext cx="7017283" cy="1197672"/>
                <a:chOff x="2587357" y="560904"/>
                <a:chExt cx="7017283" cy="3171297"/>
              </a:xfrm>
              <a:grpFill/>
            </p:grpSpPr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305D7C66-A860-49E0-997A-5243B02760D6}"/>
                    </a:ext>
                  </a:extLst>
                </p:cNvPr>
                <p:cNvSpPr/>
                <p:nvPr/>
              </p:nvSpPr>
              <p:spPr>
                <a:xfrm rot="10800000">
                  <a:off x="9504913" y="560904"/>
                  <a:ext cx="99727" cy="317129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200" dirty="0"/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D921CE7F-4034-4E1E-B04F-48ECB5F4AF1B}"/>
                    </a:ext>
                  </a:extLst>
                </p:cNvPr>
                <p:cNvSpPr/>
                <p:nvPr/>
              </p:nvSpPr>
              <p:spPr>
                <a:xfrm rot="10800000">
                  <a:off x="2587357" y="560904"/>
                  <a:ext cx="99727" cy="317129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200" dirty="0"/>
                </a:p>
              </p:txBody>
            </p:sp>
          </p:grpSp>
        </p:grp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71DC92E0-1155-5A41-834D-DFA02491B2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0139" y="2302156"/>
            <a:ext cx="1816718" cy="181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62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">
            <a:extLst>
              <a:ext uri="{FF2B5EF4-FFF2-40B4-BE49-F238E27FC236}">
                <a16:creationId xmlns:a16="http://schemas.microsoft.com/office/drawing/2014/main" id="{3C852719-0264-E041-BE69-07E23FD8B6A1}"/>
              </a:ext>
            </a:extLst>
          </p:cNvPr>
          <p:cNvSpPr/>
          <p:nvPr/>
        </p:nvSpPr>
        <p:spPr>
          <a:xfrm>
            <a:off x="0" y="-1"/>
            <a:ext cx="9144000" cy="714375"/>
          </a:xfrm>
          <a:prstGeom prst="rect">
            <a:avLst/>
          </a:prstGeom>
          <a:solidFill>
            <a:srgbClr val="F7F7F7"/>
          </a:solidFill>
          <a:ln w="12700" cap="flat">
            <a:noFill/>
            <a:miter lim="400000"/>
          </a:ln>
          <a:effectLst>
            <a:outerShdw blurRad="12700" dist="12700" dir="5400000" rotWithShape="0">
              <a:srgbClr val="000000">
                <a:alpha val="15000"/>
              </a:srgbClr>
            </a:outerShdw>
          </a:effectLst>
        </p:spPr>
        <p:txBody>
          <a:bodyPr wrap="square" lIns="14288" tIns="14288" rIns="14288" bIns="14288" numCol="1" anchor="ctr">
            <a:noAutofit/>
          </a:bodyPr>
          <a:lstStyle/>
          <a:p>
            <a:pPr defTabSz="171450">
              <a:defRPr sz="3000" spc="29">
                <a:solidFill>
                  <a:srgbClr val="F5F5F5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>
              <a:latin typeface="Open Sans"/>
              <a:ea typeface="Open Sans"/>
              <a:cs typeface="Open San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3AFE9D-761D-A94C-8D99-E79DBFB7C1E8}"/>
              </a:ext>
            </a:extLst>
          </p:cNvPr>
          <p:cNvSpPr>
            <a:spLocks/>
          </p:cNvSpPr>
          <p:nvPr/>
        </p:nvSpPr>
        <p:spPr bwMode="auto">
          <a:xfrm>
            <a:off x="116505" y="228009"/>
            <a:ext cx="9135507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70000"/>
              </a:lnSpc>
            </a:pPr>
            <a:r>
              <a:rPr lang="en-US" sz="2250" dirty="0">
                <a:latin typeface="Verdana Regular"/>
                <a:ea typeface="ＭＳ Ｐゴシック" charset="0"/>
                <a:cs typeface="Lato Light" charset="0"/>
                <a:sym typeface="Lato Light" charset="0"/>
              </a:rPr>
              <a:t>The United States Patent and Trademark Office</a:t>
            </a:r>
          </a:p>
        </p:txBody>
      </p:sp>
      <p:sp>
        <p:nvSpPr>
          <p:cNvPr id="15" name="Line Callout 2 (Border and Accent Bar) 14">
            <a:extLst>
              <a:ext uri="{FF2B5EF4-FFF2-40B4-BE49-F238E27FC236}">
                <a16:creationId xmlns:a16="http://schemas.microsoft.com/office/drawing/2014/main" id="{FCB75B9D-D65E-1E4E-B1D4-C3D9E5901FBC}"/>
              </a:ext>
            </a:extLst>
          </p:cNvPr>
          <p:cNvSpPr/>
          <p:nvPr/>
        </p:nvSpPr>
        <p:spPr bwMode="auto">
          <a:xfrm>
            <a:off x="5895147" y="1115221"/>
            <a:ext cx="3132348" cy="3184721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2023"/>
              <a:gd name="adj6" fmla="val -27715"/>
            </a:avLst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34290" tIns="17145" rIns="34290" bIns="17145" numCol="1" rtlCol="0" anchor="t" anchorCtr="0" compatLnSpc="1">
            <a:prstTxWarp prst="textNoShape">
              <a:avLst/>
            </a:prstTxWarp>
          </a:bodyPr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</a:pPr>
            <a:endParaRPr lang="en-US" sz="2100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EE616D-8025-FA4F-B670-19E15005AAB1}"/>
              </a:ext>
            </a:extLst>
          </p:cNvPr>
          <p:cNvSpPr txBox="1"/>
          <p:nvPr/>
        </p:nvSpPr>
        <p:spPr>
          <a:xfrm>
            <a:off x="5895731" y="723475"/>
            <a:ext cx="736099" cy="20774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900" dirty="0"/>
              <a:t>“</a:t>
            </a:r>
            <a:endParaRPr lang="en-US" sz="675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B45626-E69C-704B-85B2-03868E89E30B}"/>
              </a:ext>
            </a:extLst>
          </p:cNvPr>
          <p:cNvSpPr/>
          <p:nvPr/>
        </p:nvSpPr>
        <p:spPr>
          <a:xfrm>
            <a:off x="6111171" y="1194597"/>
            <a:ext cx="2862318" cy="3023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 a remarkable patent system, born of our Constitution and steeped in our history. We have a unique opportunity to ensure it meets its full </a:t>
            </a:r>
            <a: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constitutional mandate to promote innovation and grow our economy</a:t>
            </a: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/>
            <a:r>
              <a:rPr lang="en-US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5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 ANDREI IANCU</a:t>
            </a:r>
          </a:p>
          <a:p>
            <a:pPr algn="l"/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Speech at the American Enterprise Institute</a:t>
            </a:r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21F2896-6D27-CE44-A15E-AF58172B1F1F}"/>
              </a:ext>
            </a:extLst>
          </p:cNvPr>
          <p:cNvGrpSpPr/>
          <p:nvPr/>
        </p:nvGrpSpPr>
        <p:grpSpPr>
          <a:xfrm>
            <a:off x="116505" y="922745"/>
            <a:ext cx="4833537" cy="4030427"/>
            <a:chOff x="116505" y="922745"/>
            <a:chExt cx="4833537" cy="403042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A4D9E50-2C51-6C4A-ABB8-DD61B23E9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505" y="922745"/>
              <a:ext cx="4833537" cy="403042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B6F8ABB-7FF3-EA42-9C65-BE4A3AE7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5462" y="1002099"/>
              <a:ext cx="4515621" cy="27486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362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">
            <a:extLst>
              <a:ext uri="{FF2B5EF4-FFF2-40B4-BE49-F238E27FC236}">
                <a16:creationId xmlns:a16="http://schemas.microsoft.com/office/drawing/2014/main" id="{3C852719-0264-E041-BE69-07E23FD8B6A1}"/>
              </a:ext>
            </a:extLst>
          </p:cNvPr>
          <p:cNvSpPr/>
          <p:nvPr/>
        </p:nvSpPr>
        <p:spPr>
          <a:xfrm>
            <a:off x="0" y="-1"/>
            <a:ext cx="9144000" cy="714375"/>
          </a:xfrm>
          <a:prstGeom prst="rect">
            <a:avLst/>
          </a:prstGeom>
          <a:solidFill>
            <a:srgbClr val="F7F7F7"/>
          </a:solidFill>
          <a:ln w="12700" cap="flat">
            <a:noFill/>
            <a:miter lim="400000"/>
          </a:ln>
          <a:effectLst>
            <a:outerShdw blurRad="12700" dist="12700" dir="5400000" rotWithShape="0">
              <a:srgbClr val="000000">
                <a:alpha val="15000"/>
              </a:srgbClr>
            </a:outerShdw>
          </a:effectLst>
        </p:spPr>
        <p:txBody>
          <a:bodyPr wrap="square" lIns="14288" tIns="14288" rIns="14288" bIns="14288" numCol="1" anchor="ctr">
            <a:noAutofit/>
          </a:bodyPr>
          <a:lstStyle/>
          <a:p>
            <a:pPr defTabSz="171450">
              <a:defRPr sz="3000" spc="29">
                <a:solidFill>
                  <a:srgbClr val="F5F5F5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>
              <a:latin typeface="Open Sans"/>
              <a:ea typeface="Open Sans"/>
              <a:cs typeface="Open San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3AFE9D-761D-A94C-8D99-E79DBFB7C1E8}"/>
              </a:ext>
            </a:extLst>
          </p:cNvPr>
          <p:cNvSpPr>
            <a:spLocks/>
          </p:cNvSpPr>
          <p:nvPr/>
        </p:nvSpPr>
        <p:spPr bwMode="auto">
          <a:xfrm>
            <a:off x="116505" y="228009"/>
            <a:ext cx="9135507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70000"/>
              </a:lnSpc>
            </a:pPr>
            <a:r>
              <a:rPr lang="en-US" sz="2250" dirty="0">
                <a:latin typeface="Verdana Regular"/>
                <a:ea typeface="ＭＳ Ｐゴシック" charset="0"/>
                <a:cs typeface="Lato Light" charset="0"/>
                <a:sym typeface="Lato Light" charset="0"/>
              </a:rPr>
              <a:t>The First Patent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07E28C-9CD8-CE49-B873-FE4E69F09E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052" y="796329"/>
            <a:ext cx="4919618" cy="35436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5734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2">
            <a:extLst>
              <a:ext uri="{FF2B5EF4-FFF2-40B4-BE49-F238E27FC236}">
                <a16:creationId xmlns:a16="http://schemas.microsoft.com/office/drawing/2014/main" id="{40D83321-C738-2F43-B554-4544C67B0F6E}"/>
              </a:ext>
            </a:extLst>
          </p:cNvPr>
          <p:cNvSpPr/>
          <p:nvPr/>
        </p:nvSpPr>
        <p:spPr>
          <a:xfrm>
            <a:off x="0" y="-1"/>
            <a:ext cx="9144000" cy="714375"/>
          </a:xfrm>
          <a:prstGeom prst="rect">
            <a:avLst/>
          </a:prstGeom>
          <a:solidFill>
            <a:srgbClr val="F7F7F7"/>
          </a:solidFill>
          <a:ln w="12700" cap="flat">
            <a:noFill/>
            <a:miter lim="400000"/>
          </a:ln>
          <a:effectLst>
            <a:outerShdw blurRad="12700" dist="12700" dir="5400000" rotWithShape="0">
              <a:srgbClr val="000000">
                <a:alpha val="15000"/>
              </a:srgbClr>
            </a:outerShdw>
          </a:effectLst>
        </p:spPr>
        <p:txBody>
          <a:bodyPr wrap="square" lIns="14288" tIns="14288" rIns="14288" bIns="14288" numCol="1" anchor="ctr">
            <a:noAutofit/>
          </a:bodyPr>
          <a:lstStyle/>
          <a:p>
            <a:pPr defTabSz="171450">
              <a:defRPr sz="3000" spc="29">
                <a:solidFill>
                  <a:srgbClr val="F5F5F5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370FD6-72BD-0149-82B3-9F3AB78D3F45}"/>
              </a:ext>
            </a:extLst>
          </p:cNvPr>
          <p:cNvSpPr txBox="1"/>
          <p:nvPr/>
        </p:nvSpPr>
        <p:spPr>
          <a:xfrm>
            <a:off x="6793253" y="1443012"/>
            <a:ext cx="680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1911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C77604-538A-4B4B-AA4F-57472905BFD7}"/>
              </a:ext>
            </a:extLst>
          </p:cNvPr>
          <p:cNvSpPr txBox="1"/>
          <p:nvPr/>
        </p:nvSpPr>
        <p:spPr>
          <a:xfrm>
            <a:off x="1508199" y="210925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1935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CBCEBBD-519E-464D-9F62-8A40EA34F39A}"/>
              </a:ext>
            </a:extLst>
          </p:cNvPr>
          <p:cNvSpPr>
            <a:spLocks/>
          </p:cNvSpPr>
          <p:nvPr/>
        </p:nvSpPr>
        <p:spPr bwMode="auto">
          <a:xfrm>
            <a:off x="116505" y="228009"/>
            <a:ext cx="9135507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70000"/>
              </a:lnSpc>
            </a:pPr>
            <a:r>
              <a:rPr lang="en-US" sz="2250" dirty="0">
                <a:latin typeface="Verdana Regular"/>
                <a:ea typeface="ＭＳ Ｐゴシック" charset="0"/>
                <a:cs typeface="Lato Light" charset="0"/>
                <a:sym typeface="Lato Light" charset="0"/>
              </a:rPr>
              <a:t>Patents Over the Years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8D792A-C4B2-A147-A38B-D3FFD8D78B39}"/>
              </a:ext>
            </a:extLst>
          </p:cNvPr>
          <p:cNvSpPr/>
          <p:nvPr/>
        </p:nvSpPr>
        <p:spPr>
          <a:xfrm>
            <a:off x="0" y="4298160"/>
            <a:ext cx="9144000" cy="845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45982255-2728-304A-9A59-B4D15B8DEC1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7094173"/>
              </p:ext>
            </p:extLst>
          </p:nvPr>
        </p:nvGraphicFramePr>
        <p:xfrm>
          <a:off x="73291" y="568569"/>
          <a:ext cx="8997417" cy="45309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DEB602A-D8D3-224D-96D3-E43D6606B9ED}"/>
              </a:ext>
            </a:extLst>
          </p:cNvPr>
          <p:cNvSpPr txBox="1"/>
          <p:nvPr/>
        </p:nvSpPr>
        <p:spPr>
          <a:xfrm>
            <a:off x="7702060" y="757718"/>
            <a:ext cx="1549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1911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B432CB-78A1-1640-8EEF-E3D8BA3E849D}"/>
              </a:ext>
            </a:extLst>
          </p:cNvPr>
          <p:cNvSpPr txBox="1"/>
          <p:nvPr/>
        </p:nvSpPr>
        <p:spPr>
          <a:xfrm>
            <a:off x="1857012" y="1134286"/>
            <a:ext cx="2065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dirty="0"/>
              <a:t>1935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|</a:t>
            </a:r>
            <a:r>
              <a:rPr lang="en-US" dirty="0"/>
              <a:t> 24 years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A84A28-5348-E647-8955-5FBC2678B3D8}"/>
              </a:ext>
            </a:extLst>
          </p:cNvPr>
          <p:cNvSpPr txBox="1"/>
          <p:nvPr/>
        </p:nvSpPr>
        <p:spPr>
          <a:xfrm>
            <a:off x="2001786" y="1551753"/>
            <a:ext cx="2065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dirty="0"/>
              <a:t>1961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|</a:t>
            </a:r>
            <a:r>
              <a:rPr lang="en-US" dirty="0"/>
              <a:t> 26 years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2CC478-ABED-944E-ABC9-779CC8E11119}"/>
              </a:ext>
            </a:extLst>
          </p:cNvPr>
          <p:cNvSpPr txBox="1"/>
          <p:nvPr/>
        </p:nvSpPr>
        <p:spPr>
          <a:xfrm>
            <a:off x="1326895" y="1978436"/>
            <a:ext cx="2243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dirty="0"/>
              <a:t>1976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|</a:t>
            </a:r>
            <a:r>
              <a:rPr lang="en-US" dirty="0"/>
              <a:t> 15 years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278256-9017-B54F-BB1D-C07B17C091C7}"/>
              </a:ext>
            </a:extLst>
          </p:cNvPr>
          <p:cNvSpPr txBox="1"/>
          <p:nvPr/>
        </p:nvSpPr>
        <p:spPr>
          <a:xfrm>
            <a:off x="1334332" y="2389624"/>
            <a:ext cx="2243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dirty="0"/>
              <a:t>1991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|</a:t>
            </a:r>
            <a:r>
              <a:rPr lang="en-US" dirty="0"/>
              <a:t> 15 years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0135E9-8BE7-7C4F-822E-FD66FA774E52}"/>
              </a:ext>
            </a:extLst>
          </p:cNvPr>
          <p:cNvSpPr txBox="1"/>
          <p:nvPr/>
        </p:nvSpPr>
        <p:spPr>
          <a:xfrm>
            <a:off x="919862" y="2802433"/>
            <a:ext cx="3147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dirty="0"/>
              <a:t>1999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|</a:t>
            </a:r>
            <a:r>
              <a:rPr lang="en-US" dirty="0"/>
              <a:t> 8 years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69041F-EA3B-3F41-824E-F3DCCBFA60E3}"/>
              </a:ext>
            </a:extLst>
          </p:cNvPr>
          <p:cNvSpPr txBox="1"/>
          <p:nvPr/>
        </p:nvSpPr>
        <p:spPr>
          <a:xfrm>
            <a:off x="875338" y="3207539"/>
            <a:ext cx="3147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dirty="0"/>
              <a:t>2006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|</a:t>
            </a:r>
            <a:r>
              <a:rPr lang="en-US" dirty="0"/>
              <a:t> 7 years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AE8BA4-C59E-2349-9E64-6999FDA00211}"/>
              </a:ext>
            </a:extLst>
          </p:cNvPr>
          <p:cNvSpPr txBox="1"/>
          <p:nvPr/>
        </p:nvSpPr>
        <p:spPr>
          <a:xfrm>
            <a:off x="754672" y="3606961"/>
            <a:ext cx="3312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dirty="0"/>
              <a:t>2011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|</a:t>
            </a:r>
            <a:r>
              <a:rPr lang="en-US" dirty="0"/>
              <a:t> 5 years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D0E5C2-8482-E84A-9D2B-976DDCFE5018}"/>
              </a:ext>
            </a:extLst>
          </p:cNvPr>
          <p:cNvSpPr txBox="1"/>
          <p:nvPr/>
        </p:nvSpPr>
        <p:spPr>
          <a:xfrm>
            <a:off x="686465" y="4019521"/>
            <a:ext cx="3312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dirty="0"/>
              <a:t>2015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|</a:t>
            </a:r>
            <a:r>
              <a:rPr lang="en-US" dirty="0"/>
              <a:t> 4 years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DBB0FD-10C6-8747-B6FA-DA832E72BFFE}"/>
              </a:ext>
            </a:extLst>
          </p:cNvPr>
          <p:cNvSpPr txBox="1"/>
          <p:nvPr/>
        </p:nvSpPr>
        <p:spPr>
          <a:xfrm>
            <a:off x="628868" y="4432081"/>
            <a:ext cx="3438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dirty="0"/>
              <a:t>2018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|</a:t>
            </a:r>
            <a:r>
              <a:rPr lang="en-US" dirty="0"/>
              <a:t> 3 years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E07594-C138-0647-A51D-8E31447763A1}"/>
              </a:ext>
            </a:extLst>
          </p:cNvPr>
          <p:cNvSpPr txBox="1"/>
          <p:nvPr/>
        </p:nvSpPr>
        <p:spPr>
          <a:xfrm>
            <a:off x="6194371" y="739664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121 years</a:t>
            </a:r>
          </a:p>
        </p:txBody>
      </p:sp>
    </p:spTree>
    <p:extLst>
      <p:ext uri="{BB962C8B-B14F-4D97-AF65-F5344CB8AC3E}">
        <p14:creationId xmlns:p14="http://schemas.microsoft.com/office/powerpoint/2010/main" val="271132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">
            <a:extLst>
              <a:ext uri="{FF2B5EF4-FFF2-40B4-BE49-F238E27FC236}">
                <a16:creationId xmlns:a16="http://schemas.microsoft.com/office/drawing/2014/main" id="{6CFCF5B0-50DE-1746-8DFD-3BF0DCC8624D}"/>
              </a:ext>
            </a:extLst>
          </p:cNvPr>
          <p:cNvSpPr/>
          <p:nvPr/>
        </p:nvSpPr>
        <p:spPr>
          <a:xfrm>
            <a:off x="0" y="-1"/>
            <a:ext cx="9144000" cy="714375"/>
          </a:xfrm>
          <a:prstGeom prst="rect">
            <a:avLst/>
          </a:prstGeom>
          <a:solidFill>
            <a:srgbClr val="F7F7F7"/>
          </a:solidFill>
          <a:ln w="12700" cap="flat">
            <a:noFill/>
            <a:miter lim="400000"/>
          </a:ln>
          <a:effectLst>
            <a:outerShdw blurRad="12700" dist="12700" dir="5400000" rotWithShape="0">
              <a:srgbClr val="000000">
                <a:alpha val="15000"/>
              </a:srgbClr>
            </a:outerShdw>
          </a:effectLst>
        </p:spPr>
        <p:txBody>
          <a:bodyPr wrap="square" lIns="14288" tIns="14288" rIns="14288" bIns="14288" numCol="1" anchor="ctr">
            <a:noAutofit/>
          </a:bodyPr>
          <a:lstStyle/>
          <a:p>
            <a:pPr defTabSz="171450">
              <a:defRPr sz="3000" spc="29">
                <a:solidFill>
                  <a:srgbClr val="F5F5F5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>
              <a:latin typeface="Open Sans"/>
              <a:ea typeface="Open Sans"/>
              <a:cs typeface="Open Sans"/>
            </a:endParaRPr>
          </a:p>
        </p:txBody>
      </p:sp>
      <p:sp>
        <p:nvSpPr>
          <p:cNvPr id="26" name="Rectangle 2">
            <a:extLst>
              <a:ext uri="{FF2B5EF4-FFF2-40B4-BE49-F238E27FC236}">
                <a16:creationId xmlns:a16="http://schemas.microsoft.com/office/drawing/2014/main" id="{13987B82-FDE4-0640-BA54-8FEEDE97FD8A}"/>
              </a:ext>
            </a:extLst>
          </p:cNvPr>
          <p:cNvSpPr>
            <a:spLocks/>
          </p:cNvSpPr>
          <p:nvPr/>
        </p:nvSpPr>
        <p:spPr bwMode="auto">
          <a:xfrm>
            <a:off x="154534" y="244011"/>
            <a:ext cx="8734639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70000"/>
              </a:lnSpc>
            </a:pPr>
            <a:r>
              <a:rPr lang="en-US" sz="2250" dirty="0">
                <a:latin typeface="Verdana Regular"/>
                <a:ea typeface="ＭＳ Ｐゴシック" charset="0"/>
                <a:cs typeface="Lato Light" charset="0"/>
                <a:sym typeface="Lato Light" charset="0"/>
              </a:rPr>
              <a:t>Key Project Attributes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E969A9-ACAC-E64A-B65F-DF85FDA2A6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6271" y="36986"/>
            <a:ext cx="1140315" cy="11403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70879CE-E238-D243-BBF3-9398ECFE67A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7261" y="870310"/>
            <a:ext cx="1241186" cy="1298281"/>
          </a:xfrm>
          <a:prstGeom prst="rect">
            <a:avLst/>
          </a:prstGeom>
          <a:ln w="12700">
            <a:noFill/>
          </a:ln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51CFA3FC-155F-4345-8371-AA8EB6698C22}"/>
              </a:ext>
            </a:extLst>
          </p:cNvPr>
          <p:cNvSpPr txBox="1"/>
          <p:nvPr/>
        </p:nvSpPr>
        <p:spPr>
          <a:xfrm>
            <a:off x="431833" y="2088929"/>
            <a:ext cx="1132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rgbClr val="D3002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>
                <a:solidFill>
                  <a:srgbClr val="C00000"/>
                </a:solidFill>
              </a:rPr>
              <a:t>Security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9B9E3E-54A6-934E-8367-AD811752686B}"/>
              </a:ext>
            </a:extLst>
          </p:cNvPr>
          <p:cNvSpPr txBox="1"/>
          <p:nvPr/>
        </p:nvSpPr>
        <p:spPr>
          <a:xfrm>
            <a:off x="104013" y="2546545"/>
            <a:ext cx="1900025" cy="188483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Verdana"/>
                <a:ea typeface="Verdana"/>
                <a:cs typeface="Verdana"/>
              </a:rPr>
              <a:t>Required a </a:t>
            </a:r>
            <a:r>
              <a:rPr lang="en-US" sz="1100" b="1" dirty="0">
                <a:solidFill>
                  <a:schemeClr val="bg1">
                    <a:lumMod val="50000"/>
                  </a:schemeClr>
                </a:solidFill>
                <a:latin typeface="Verdana"/>
                <a:ea typeface="Verdana"/>
                <a:cs typeface="Verdana"/>
              </a:rPr>
              <a:t>secure, cost-effective solution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Verdana"/>
                <a:ea typeface="Verdana"/>
                <a:cs typeface="Verdana"/>
              </a:rPr>
              <a:t>to transform backlog and ongoing patent applications into </a:t>
            </a:r>
            <a:r>
              <a:rPr lang="en-US" sz="1100" b="1" dirty="0">
                <a:solidFill>
                  <a:schemeClr val="bg1">
                    <a:lumMod val="50000"/>
                  </a:schemeClr>
                </a:solidFill>
                <a:latin typeface="Verdana"/>
                <a:ea typeface="Verdana"/>
                <a:cs typeface="Verdana"/>
              </a:rPr>
              <a:t>structured data points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Verdana"/>
                <a:ea typeface="Verdana"/>
                <a:cs typeface="Verdana"/>
              </a:rPr>
              <a:t>. Unpublished patents are confidential.</a:t>
            </a:r>
            <a:endParaRPr lang="en-US" dirty="0">
              <a:solidFill>
                <a:schemeClr val="bg1">
                  <a:lumMod val="50000"/>
                </a:schemeClr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64699A-D627-EC4D-8237-7C95B4F0807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39411" y="911132"/>
            <a:ext cx="1129681" cy="1152275"/>
          </a:xfrm>
          <a:prstGeom prst="rect">
            <a:avLst/>
          </a:prstGeom>
          <a:ln w="12700"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9F17FBF-E647-594A-A561-42135924A27E}"/>
              </a:ext>
            </a:extLst>
          </p:cNvPr>
          <p:cNvSpPr txBox="1"/>
          <p:nvPr/>
        </p:nvSpPr>
        <p:spPr>
          <a:xfrm>
            <a:off x="2183727" y="2127029"/>
            <a:ext cx="16818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High-Volume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431B5BF-09BC-BF4C-86C5-588E34DEE359}"/>
              </a:ext>
            </a:extLst>
          </p:cNvPr>
          <p:cNvSpPr txBox="1"/>
          <p:nvPr/>
        </p:nvSpPr>
        <p:spPr>
          <a:xfrm>
            <a:off x="2204894" y="2546545"/>
            <a:ext cx="1906689" cy="182128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Verdana"/>
                <a:ea typeface="Verdana"/>
                <a:cs typeface="Verdana"/>
              </a:rPr>
              <a:t>USPTO processes a continuous flow of </a:t>
            </a:r>
            <a:r>
              <a:rPr lang="en-US" sz="1100" b="1" dirty="0">
                <a:solidFill>
                  <a:schemeClr val="bg1">
                    <a:lumMod val="50000"/>
                  </a:schemeClr>
                </a:solidFill>
                <a:latin typeface="Verdana"/>
                <a:ea typeface="Verdana"/>
                <a:cs typeface="Verdana"/>
              </a:rPr>
              <a:t>5,000,000 page images and PDF pages per month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Verdana"/>
                <a:ea typeface="Verdana"/>
                <a:cs typeface="Verdana"/>
              </a:rPr>
              <a:t>. Data is unstructured, not AI-ready.</a:t>
            </a:r>
            <a:endParaRPr lang="en-US" dirty="0">
              <a:solidFill>
                <a:schemeClr val="bg1">
                  <a:lumMod val="50000"/>
                </a:schemeClr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C417B4C-06FF-0A47-8017-350DC673A731}"/>
              </a:ext>
            </a:extLst>
          </p:cNvPr>
          <p:cNvSpPr txBox="1"/>
          <p:nvPr/>
        </p:nvSpPr>
        <p:spPr>
          <a:xfrm>
            <a:off x="4120454" y="2091150"/>
            <a:ext cx="22990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rgbClr val="D3002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>
                <a:solidFill>
                  <a:srgbClr val="7030A0"/>
                </a:solidFill>
              </a:rPr>
              <a:t>Cost &amp; Complexity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85D76D5-6E27-4441-997D-A57BDF6417A8}"/>
              </a:ext>
            </a:extLst>
          </p:cNvPr>
          <p:cNvSpPr txBox="1"/>
          <p:nvPr/>
        </p:nvSpPr>
        <p:spPr>
          <a:xfrm>
            <a:off x="4244475" y="2521145"/>
            <a:ext cx="2049870" cy="1605329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Verdana"/>
                <a:ea typeface="Verdana"/>
                <a:cs typeface="Verdana"/>
              </a:rPr>
              <a:t>Complex unorganized information with images, equations, form content, and more. Processing confidential content required a system with </a:t>
            </a:r>
            <a:r>
              <a:rPr lang="en-US" sz="1100" b="1" dirty="0">
                <a:solidFill>
                  <a:schemeClr val="bg1">
                    <a:lumMod val="50000"/>
                  </a:schemeClr>
                </a:solidFill>
                <a:latin typeface="Verdana"/>
                <a:ea typeface="Verdana"/>
                <a:cs typeface="Verdana"/>
              </a:rPr>
              <a:t>zero human intervention,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Verdana"/>
                <a:ea typeface="Verdana"/>
                <a:cs typeface="Verdana"/>
              </a:rPr>
              <a:t>at a</a:t>
            </a:r>
            <a:r>
              <a:rPr lang="en-US" sz="1100" b="1" dirty="0">
                <a:solidFill>
                  <a:schemeClr val="bg1">
                    <a:lumMod val="50000"/>
                  </a:schemeClr>
                </a:solidFill>
                <a:latin typeface="Verdana"/>
                <a:ea typeface="Verdana"/>
                <a:cs typeface="Verdana"/>
              </a:rPr>
              <a:t> very low cost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Verdana"/>
                <a:ea typeface="Verdana"/>
                <a:cs typeface="Verdana"/>
              </a:rPr>
              <a:t>. </a:t>
            </a:r>
            <a:endParaRPr lang="en-US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3363001-6CAB-9943-9AD8-FBA8898A023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14335" y="890721"/>
            <a:ext cx="1401256" cy="115214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FA51497-4D4B-1848-910A-6461B6C474B6}"/>
              </a:ext>
            </a:extLst>
          </p:cNvPr>
          <p:cNvSpPr txBox="1"/>
          <p:nvPr/>
        </p:nvSpPr>
        <p:spPr>
          <a:xfrm>
            <a:off x="6527684" y="2088929"/>
            <a:ext cx="21691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Turnaround Time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8B3487-5B60-B445-AE80-B2F56FA516FD}"/>
              </a:ext>
            </a:extLst>
          </p:cNvPr>
          <p:cNvSpPr txBox="1"/>
          <p:nvPr/>
        </p:nvSpPr>
        <p:spPr>
          <a:xfrm>
            <a:off x="6679190" y="2521145"/>
            <a:ext cx="1866174" cy="18276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Data turnaround time requirement was ≤4 hours (current average ~ 10 mins). </a:t>
            </a:r>
            <a:r>
              <a:rPr lang="en-US" sz="1100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System had to run 24/7 in a lights-out automated manner.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D57BD2-E847-1A49-86C9-40E38D4D9C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11209" t="3740" r="9650" b="17206"/>
          <a:stretch/>
        </p:blipFill>
        <p:spPr>
          <a:xfrm>
            <a:off x="6873550" y="844987"/>
            <a:ext cx="1373131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04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>
            <a:extLst>
              <a:ext uri="{FF2B5EF4-FFF2-40B4-BE49-F238E27FC236}">
                <a16:creationId xmlns:a16="http://schemas.microsoft.com/office/drawing/2014/main" id="{D726D5D3-4F6E-E740-B05C-F7A660BA1AC4}"/>
              </a:ext>
            </a:extLst>
          </p:cNvPr>
          <p:cNvSpPr/>
          <p:nvPr/>
        </p:nvSpPr>
        <p:spPr>
          <a:xfrm>
            <a:off x="0" y="-1"/>
            <a:ext cx="9144000" cy="714375"/>
          </a:xfrm>
          <a:prstGeom prst="rect">
            <a:avLst/>
          </a:prstGeom>
          <a:solidFill>
            <a:srgbClr val="F7F7F7"/>
          </a:solidFill>
          <a:ln w="12700" cap="flat">
            <a:noFill/>
            <a:miter lim="400000"/>
          </a:ln>
          <a:effectLst>
            <a:outerShdw blurRad="12700" dist="12700" dir="5400000" rotWithShape="0">
              <a:srgbClr val="000000">
                <a:alpha val="15000"/>
              </a:srgbClr>
            </a:outerShdw>
          </a:effectLst>
        </p:spPr>
        <p:txBody>
          <a:bodyPr wrap="square" lIns="14288" tIns="14288" rIns="14288" bIns="14288" numCol="1" anchor="ctr">
            <a:noAutofit/>
          </a:bodyPr>
          <a:lstStyle/>
          <a:p>
            <a:pPr defTabSz="171450">
              <a:defRPr sz="3000" spc="29">
                <a:solidFill>
                  <a:srgbClr val="F5F5F5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>
              <a:latin typeface="Open Sans"/>
              <a:ea typeface="Open Sans"/>
              <a:cs typeface="Open San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32DDF2-B3A9-3E41-9E4B-2498AF5C84A0}"/>
              </a:ext>
            </a:extLst>
          </p:cNvPr>
          <p:cNvSpPr>
            <a:spLocks/>
          </p:cNvSpPr>
          <p:nvPr/>
        </p:nvSpPr>
        <p:spPr bwMode="auto">
          <a:xfrm>
            <a:off x="149277" y="242806"/>
            <a:ext cx="9135507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70000"/>
              </a:lnSpc>
            </a:pPr>
            <a:r>
              <a:rPr lang="en-US" sz="2250" dirty="0">
                <a:latin typeface="Verdana Regular"/>
                <a:ea typeface="ＭＳ Ｐゴシック" charset="0"/>
                <a:cs typeface="Lato Light" charset="0"/>
                <a:sym typeface="Lato Light" charset="0"/>
              </a:rPr>
              <a:t>Highly Variable and Complex Content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EAFE51A-17A2-4342-BEF2-99E22FBDE141}"/>
              </a:ext>
            </a:extLst>
          </p:cNvPr>
          <p:cNvGrpSpPr/>
          <p:nvPr/>
        </p:nvGrpSpPr>
        <p:grpSpPr>
          <a:xfrm>
            <a:off x="6711892" y="899929"/>
            <a:ext cx="2113757" cy="3239979"/>
            <a:chOff x="-522512" y="3329391"/>
            <a:chExt cx="5636683" cy="863994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F50B061-9C36-1F43-AFB1-0DF492AF18D0}"/>
                </a:ext>
              </a:extLst>
            </p:cNvPr>
            <p:cNvSpPr/>
            <p:nvPr/>
          </p:nvSpPr>
          <p:spPr>
            <a:xfrm>
              <a:off x="-410931" y="9542859"/>
              <a:ext cx="5525102" cy="24264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 Regular"/>
                </a:rPr>
                <a:t>Hybrid</a:t>
              </a:r>
              <a:r>
                <a:rPr lang="en-US" sz="1313" dirty="0">
                  <a:solidFill>
                    <a:srgbClr val="314160"/>
                  </a:solidFill>
                  <a:latin typeface="Verdana Regular"/>
                </a:rPr>
                <a:t> 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 Regular"/>
                </a:rPr>
                <a:t>Form</a:t>
              </a:r>
            </a:p>
            <a:p>
              <a:pPr marL="214908" indent="-12323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 Regular"/>
                </a:rPr>
                <a:t>Form with narrative text</a:t>
              </a:r>
            </a:p>
            <a:p>
              <a:pPr marL="214908" indent="-12323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 Regular"/>
                </a:rPr>
                <a:t>Data fields</a:t>
              </a:r>
            </a:p>
            <a:p>
              <a:pPr marL="214908" indent="-12323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 Regular"/>
                </a:rPr>
                <a:t>Time stamps</a:t>
              </a:r>
            </a:p>
            <a:p>
              <a:pPr marL="214908" indent="-12323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 Regular"/>
                </a:rPr>
                <a:t>Signatures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C549AC7-4464-9242-9597-097595B371C1}"/>
                </a:ext>
              </a:extLst>
            </p:cNvPr>
            <p:cNvPicPr>
              <a:picLocks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522512" y="3329391"/>
              <a:ext cx="4825564" cy="6232033"/>
            </a:xfrm>
            <a:prstGeom prst="rect">
              <a:avLst/>
            </a:prstGeom>
            <a:ln w="25400">
              <a:solidFill>
                <a:schemeClr val="accent1"/>
              </a:solidFill>
            </a:ln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3C37370-5555-0A4C-82E8-A431B6771C0C}"/>
              </a:ext>
            </a:extLst>
          </p:cNvPr>
          <p:cNvGrpSpPr/>
          <p:nvPr/>
        </p:nvGrpSpPr>
        <p:grpSpPr>
          <a:xfrm>
            <a:off x="2437638" y="899929"/>
            <a:ext cx="1925159" cy="3431126"/>
            <a:chOff x="13795606" y="3297354"/>
            <a:chExt cx="5133756" cy="914967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A571437-2E9A-794C-B37F-2A3CD40E0220}"/>
                </a:ext>
              </a:extLst>
            </p:cNvPr>
            <p:cNvGrpSpPr/>
            <p:nvPr/>
          </p:nvGrpSpPr>
          <p:grpSpPr>
            <a:xfrm>
              <a:off x="13795606" y="3297354"/>
              <a:ext cx="4825564" cy="6230752"/>
              <a:chOff x="17479753" y="2494042"/>
              <a:chExt cx="4825564" cy="6230752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02DA75CF-0215-A44D-B2F8-2EEB3093F7C7}"/>
                  </a:ext>
                </a:extLst>
              </p:cNvPr>
              <p:cNvSpPr/>
              <p:nvPr/>
            </p:nvSpPr>
            <p:spPr bwMode="auto">
              <a:xfrm>
                <a:off x="17479753" y="2494042"/>
                <a:ext cx="4825564" cy="6230752"/>
              </a:xfrm>
              <a:prstGeom prst="rect">
                <a:avLst/>
              </a:prstGeom>
              <a:noFill/>
              <a:ln w="25400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34290" tIns="17145" rIns="34290" bIns="17145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3429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10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544DC364-5445-BE44-AA56-8CFA1B425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616590" y="2608335"/>
                <a:ext cx="4575028" cy="6037872"/>
              </a:xfrm>
              <a:prstGeom prst="rect">
                <a:avLst/>
              </a:prstGeom>
            </p:spPr>
          </p:pic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27975C7-8314-514B-8A47-374F4AFF7B8E}"/>
                </a:ext>
              </a:extLst>
            </p:cNvPr>
            <p:cNvSpPr/>
            <p:nvPr/>
          </p:nvSpPr>
          <p:spPr>
            <a:xfrm>
              <a:off x="13829852" y="9528105"/>
              <a:ext cx="5099510" cy="29189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 Regular"/>
                </a:rPr>
                <a:t>Table Narrative</a:t>
              </a:r>
            </a:p>
            <a:p>
              <a:pPr marL="214908" indent="-12323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 Regular"/>
                </a:rPr>
                <a:t>Tables with subheadings</a:t>
              </a:r>
            </a:p>
            <a:p>
              <a:pPr marL="214908" indent="-12323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 Regular"/>
                </a:rPr>
                <a:t>Straddle headings</a:t>
              </a:r>
            </a:p>
            <a:p>
              <a:pPr marL="214908" indent="-12323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 Regular"/>
                </a:rPr>
                <a:t>Mathematical formulae</a:t>
              </a:r>
            </a:p>
            <a:p>
              <a:pPr algn="l"/>
              <a:endParaRPr lang="en-US" sz="1313" dirty="0">
                <a:solidFill>
                  <a:srgbClr val="314160"/>
                </a:solidFill>
                <a:latin typeface="Verdana Regular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C3B2586-6642-3F48-A10B-C99487043943}"/>
              </a:ext>
            </a:extLst>
          </p:cNvPr>
          <p:cNvGrpSpPr/>
          <p:nvPr/>
        </p:nvGrpSpPr>
        <p:grpSpPr>
          <a:xfrm>
            <a:off x="4598135" y="899929"/>
            <a:ext cx="1944293" cy="3246730"/>
            <a:chOff x="4622237" y="3311172"/>
            <a:chExt cx="5184780" cy="8657945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2B270A6-93D3-3343-8F74-470F7A34F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22237" y="3311172"/>
              <a:ext cx="4825564" cy="6216489"/>
            </a:xfrm>
            <a:prstGeom prst="rect">
              <a:avLst/>
            </a:prstGeom>
            <a:ln w="25400">
              <a:solidFill>
                <a:srgbClr val="00B0F0"/>
              </a:solidFill>
            </a:ln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096E1D1-3054-AD40-A9AC-D48D976E4F38}"/>
                </a:ext>
              </a:extLst>
            </p:cNvPr>
            <p:cNvSpPr/>
            <p:nvPr/>
          </p:nvSpPr>
          <p:spPr>
            <a:xfrm>
              <a:off x="4707506" y="9542640"/>
              <a:ext cx="5099511" cy="24264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 Regular"/>
                </a:rPr>
                <a:t>Forms</a:t>
              </a:r>
            </a:p>
            <a:p>
              <a:pPr marL="214908" indent="-12323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 Regular"/>
                </a:rPr>
                <a:t>Hundreds of variations</a:t>
              </a:r>
            </a:p>
            <a:p>
              <a:pPr marL="214908" indent="-12323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 Regular"/>
                </a:rPr>
                <a:t>Fields &amp; inserted text</a:t>
              </a:r>
            </a:p>
            <a:p>
              <a:pPr marL="214908" indent="-12323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 Regular"/>
                </a:rPr>
                <a:t>Line numbering</a:t>
              </a:r>
            </a:p>
            <a:p>
              <a:pPr marL="214908" indent="-12323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 Regular"/>
                </a:rPr>
                <a:t>Headings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CAFCA8A-C529-C847-AA0B-A093114C87C3}"/>
              </a:ext>
            </a:extLst>
          </p:cNvPr>
          <p:cNvGrpSpPr/>
          <p:nvPr/>
        </p:nvGrpSpPr>
        <p:grpSpPr>
          <a:xfrm>
            <a:off x="405578" y="899929"/>
            <a:ext cx="1759866" cy="3222602"/>
            <a:chOff x="74102" y="3311137"/>
            <a:chExt cx="4692974" cy="8593603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CD42E9E-CCAA-4743-BDCA-F981F86156BE}"/>
                </a:ext>
              </a:extLst>
            </p:cNvPr>
            <p:cNvSpPr/>
            <p:nvPr/>
          </p:nvSpPr>
          <p:spPr>
            <a:xfrm>
              <a:off x="108347" y="9524602"/>
              <a:ext cx="4658729" cy="23801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 Regular"/>
                </a:rPr>
                <a:t>Narrative Page</a:t>
              </a:r>
            </a:p>
            <a:p>
              <a:pPr marL="214908" indent="-12323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 Regular"/>
                </a:rPr>
                <a:t>Unstructured text</a:t>
              </a:r>
            </a:p>
            <a:p>
              <a:pPr marL="214908" indent="-12323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 Regular"/>
                </a:rPr>
                <a:t>Chemical structures</a:t>
              </a:r>
            </a:p>
            <a:p>
              <a:pPr marL="214908" indent="-12323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 Regular"/>
                </a:rPr>
                <a:t>Line numbers</a:t>
              </a:r>
            </a:p>
            <a:p>
              <a:pPr marL="214908" indent="-12323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 Regular"/>
                </a:rPr>
                <a:t>Headers &amp; footers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2ED0889-2CBE-894D-A84E-0296EB71010B}"/>
                </a:ext>
              </a:extLst>
            </p:cNvPr>
            <p:cNvGrpSpPr/>
            <p:nvPr/>
          </p:nvGrpSpPr>
          <p:grpSpPr>
            <a:xfrm>
              <a:off x="74102" y="3311137"/>
              <a:ext cx="4658729" cy="6214872"/>
              <a:chOff x="176899" y="3313279"/>
              <a:chExt cx="4658729" cy="6214872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69A08C2-1D41-E342-AF5B-5FCB207E10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41859" y="3380151"/>
                <a:ext cx="4582188" cy="6146592"/>
              </a:xfrm>
              <a:prstGeom prst="rect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2C62B3D-968B-6B4E-BCB5-8746419D4D29}"/>
                  </a:ext>
                </a:extLst>
              </p:cNvPr>
              <p:cNvSpPr/>
              <p:nvPr/>
            </p:nvSpPr>
            <p:spPr bwMode="auto">
              <a:xfrm>
                <a:off x="176899" y="3313279"/>
                <a:ext cx="4658729" cy="6214872"/>
              </a:xfrm>
              <a:prstGeom prst="rect">
                <a:avLst/>
              </a:prstGeom>
              <a:noFill/>
              <a:ln w="2540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34290" tIns="17145" rIns="34290" bIns="17145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3429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10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7A43999D-C657-524C-B206-7A1FC6AF46D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7292" y="52408"/>
            <a:ext cx="1140315" cy="114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14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Red Gradient lin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Red Gradient lin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6_Title Slide [option 1]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FA765C2098774EA436099267FA5B78" ma:contentTypeVersion="5" ma:contentTypeDescription="Create a new document." ma:contentTypeScope="" ma:versionID="72a9a037b2157157a5859ef6177321e7">
  <xsd:schema xmlns:xsd="http://www.w3.org/2001/XMLSchema" xmlns:xs="http://www.w3.org/2001/XMLSchema" xmlns:p="http://schemas.microsoft.com/office/2006/metadata/properties" xmlns:ns2="126a36b0-9bef-40b7-ac4f-094bee455967" xmlns:ns3="5f49ba6b-0ce0-4349-be56-831b5d849815" targetNamespace="http://schemas.microsoft.com/office/2006/metadata/properties" ma:root="true" ma:fieldsID="5c65382dbf86552e019f571a95b4f279" ns2:_="" ns3:_="">
    <xsd:import namespace="126a36b0-9bef-40b7-ac4f-094bee455967"/>
    <xsd:import namespace="5f49ba6b-0ce0-4349-be56-831b5d84981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Notes0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6a36b0-9bef-40b7-ac4f-094bee4559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Notes0" ma:index="12" nillable="true" ma:displayName="Notes" ma:internalName="Notes0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49ba6b-0ce0-4349-be56-831b5d84981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otes0 xmlns="126a36b0-9bef-40b7-ac4f-094bee455967" xsi:nil="true"/>
  </documentManagement>
</p:properties>
</file>

<file path=customXml/itemProps1.xml><?xml version="1.0" encoding="utf-8"?>
<ds:datastoreItem xmlns:ds="http://schemas.openxmlformats.org/officeDocument/2006/customXml" ds:itemID="{A17515C4-9B29-4AAF-91A3-DF69A7F134B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1287BE-1A87-4D1B-BFAC-0C53DB1D40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26a36b0-9bef-40b7-ac4f-094bee455967"/>
    <ds:schemaRef ds:uri="5f49ba6b-0ce0-4349-be56-831b5d84981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397751A-490C-4EA3-9B5B-31062CD85DAA}">
  <ds:schemaRefs>
    <ds:schemaRef ds:uri="http://schemas.microsoft.com/office/2006/metadata/properties"/>
    <ds:schemaRef ds:uri="http://schemas.microsoft.com/office/infopath/2007/PartnerControls"/>
    <ds:schemaRef ds:uri="126a36b0-9bef-40b7-ac4f-094bee45596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6214</TotalTime>
  <Words>1515</Words>
  <Application>Microsoft Macintosh PowerPoint</Application>
  <PresentationFormat>On-screen Show (16:9)</PresentationFormat>
  <Paragraphs>291</Paragraphs>
  <Slides>23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Arial</vt:lpstr>
      <vt:lpstr>Avenir Light</vt:lpstr>
      <vt:lpstr>Calibri</vt:lpstr>
      <vt:lpstr>Century Gothic</vt:lpstr>
      <vt:lpstr>Gill Sans</vt:lpstr>
      <vt:lpstr>Lucida Console</vt:lpstr>
      <vt:lpstr>Montserrat SemiBold</vt:lpstr>
      <vt:lpstr>Open Sans</vt:lpstr>
      <vt:lpstr>Verdana</vt:lpstr>
      <vt:lpstr>Verdana Regular</vt:lpstr>
      <vt:lpstr>Wingdings</vt:lpstr>
      <vt:lpstr>2_Red Gradient line</vt:lpstr>
      <vt:lpstr>3_Red Gradient line</vt:lpstr>
      <vt:lpstr>6_Title Slide [option 1]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O'Reilly Media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Kenn Vondrak</dc:creator>
  <cp:lastModifiedBy>Marianne Calilhanna</cp:lastModifiedBy>
  <cp:revision>532</cp:revision>
  <cp:lastPrinted>2018-11-12T18:44:27Z</cp:lastPrinted>
  <dcterms:created xsi:type="dcterms:W3CDTF">2018-07-24T00:02:08Z</dcterms:created>
  <dcterms:modified xsi:type="dcterms:W3CDTF">2019-04-17T12:03:26Z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0x01010071FA765C2098774EA436099267FA5B78</vt:lpwstr>
  </property>
</Properties>
</file>